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6" r:id="rId2"/>
    <p:sldId id="259" r:id="rId3"/>
    <p:sldId id="260" r:id="rId4"/>
    <p:sldId id="262" r:id="rId5"/>
    <p:sldId id="263" r:id="rId6"/>
    <p:sldId id="264" r:id="rId7"/>
    <p:sldId id="265" r:id="rId8"/>
    <p:sldId id="266" r:id="rId9"/>
    <p:sldId id="267" r:id="rId10"/>
    <p:sldId id="268" r:id="rId11"/>
    <p:sldId id="318" r:id="rId12"/>
    <p:sldId id="270" r:id="rId13"/>
    <p:sldId id="271" r:id="rId14"/>
    <p:sldId id="272" r:id="rId15"/>
    <p:sldId id="273" r:id="rId16"/>
    <p:sldId id="274" r:id="rId17"/>
    <p:sldId id="275" r:id="rId18"/>
    <p:sldId id="326" r:id="rId19"/>
    <p:sldId id="276" r:id="rId20"/>
    <p:sldId id="327" r:id="rId21"/>
    <p:sldId id="328" r:id="rId22"/>
    <p:sldId id="277" r:id="rId23"/>
    <p:sldId id="278" r:id="rId24"/>
    <p:sldId id="279" r:id="rId25"/>
    <p:sldId id="280" r:id="rId26"/>
    <p:sldId id="282" r:id="rId27"/>
    <p:sldId id="283" r:id="rId28"/>
    <p:sldId id="284" r:id="rId29"/>
    <p:sldId id="285" r:id="rId30"/>
    <p:sldId id="286" r:id="rId31"/>
    <p:sldId id="287" r:id="rId32"/>
    <p:sldId id="288" r:id="rId33"/>
    <p:sldId id="321" r:id="rId34"/>
    <p:sldId id="322" r:id="rId35"/>
    <p:sldId id="323" r:id="rId36"/>
    <p:sldId id="324" r:id="rId37"/>
    <p:sldId id="289" r:id="rId38"/>
    <p:sldId id="290" r:id="rId39"/>
    <p:sldId id="291" r:id="rId40"/>
    <p:sldId id="292" r:id="rId41"/>
    <p:sldId id="293" r:id="rId42"/>
    <p:sldId id="294" r:id="rId43"/>
    <p:sldId id="295" r:id="rId44"/>
    <p:sldId id="296" r:id="rId45"/>
    <p:sldId id="297" r:id="rId46"/>
    <p:sldId id="298" r:id="rId47"/>
    <p:sldId id="299" r:id="rId48"/>
    <p:sldId id="319" r:id="rId49"/>
    <p:sldId id="320" r:id="rId50"/>
    <p:sldId id="300" r:id="rId51"/>
    <p:sldId id="301" r:id="rId52"/>
    <p:sldId id="269"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25"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432" autoAdjust="0"/>
  </p:normalViewPr>
  <p:slideViewPr>
    <p:cSldViewPr snapToGrid="0" snapToObjects="1">
      <p:cViewPr varScale="1">
        <p:scale>
          <a:sx n="77" d="100"/>
          <a:sy n="77" d="100"/>
        </p:scale>
        <p:origin x="-1608" y="-7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E382B-AE4D-4E78-8B05-C4736CDA9360}" type="datetimeFigureOut">
              <a:rPr lang="en-US" smtClean="0"/>
              <a:t>4/3/2016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A5D0EE-347C-4A8D-94AC-70BD77590A77}" type="slidenum">
              <a:rPr lang="en-US" smtClean="0"/>
              <a:t>‹#›</a:t>
            </a:fld>
            <a:endParaRPr lang="en-US"/>
          </a:p>
        </p:txBody>
      </p:sp>
    </p:spTree>
    <p:extLst>
      <p:ext uri="{BB962C8B-B14F-4D97-AF65-F5344CB8AC3E}">
        <p14:creationId xmlns:p14="http://schemas.microsoft.com/office/powerpoint/2010/main" val="2302676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a:t>
            </a:r>
            <a:r>
              <a:rPr lang="en-US" baseline="0" dirty="0"/>
              <a:t> scale vertically and do it all on one server, even with multiple instances and run on a cluster, but let’s assume you have already done that.</a:t>
            </a:r>
            <a:endParaRPr lang="en-US" dirty="0"/>
          </a:p>
        </p:txBody>
      </p:sp>
      <p:sp>
        <p:nvSpPr>
          <p:cNvPr id="4" name="Slide Number Placeholder 3"/>
          <p:cNvSpPr>
            <a:spLocks noGrp="1"/>
          </p:cNvSpPr>
          <p:nvPr>
            <p:ph type="sldNum" sz="quarter" idx="10"/>
          </p:nvPr>
        </p:nvSpPr>
        <p:spPr/>
        <p:txBody>
          <a:bodyPr/>
          <a:lstStyle/>
          <a:p>
            <a:fld id="{49668A2C-03D4-4D57-BAAB-4956986DECC6}" type="slidenum">
              <a:rPr lang="en-US" smtClean="0"/>
              <a:t>3</a:t>
            </a:fld>
            <a:endParaRPr lang="en-US"/>
          </a:p>
        </p:txBody>
      </p:sp>
    </p:spTree>
    <p:extLst>
      <p:ext uri="{BB962C8B-B14F-4D97-AF65-F5344CB8AC3E}">
        <p14:creationId xmlns:p14="http://schemas.microsoft.com/office/powerpoint/2010/main" val="1860314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an exe, so you can create a shortcut to it directly</a:t>
            </a:r>
            <a:r>
              <a:rPr lang="en-US" baseline="0" dirty="0"/>
              <a:t> on your computer.</a:t>
            </a:r>
            <a:endParaRPr lang="en-US" dirty="0"/>
          </a:p>
        </p:txBody>
      </p:sp>
      <p:sp>
        <p:nvSpPr>
          <p:cNvPr id="4" name="Slide Number Placeholder 3"/>
          <p:cNvSpPr>
            <a:spLocks noGrp="1"/>
          </p:cNvSpPr>
          <p:nvPr>
            <p:ph type="sldNum" sz="quarter" idx="10"/>
          </p:nvPr>
        </p:nvSpPr>
        <p:spPr/>
        <p:txBody>
          <a:bodyPr/>
          <a:lstStyle/>
          <a:p>
            <a:fld id="{4DA5D0EE-347C-4A8D-94AC-70BD77590A77}" type="slidenum">
              <a:rPr lang="en-US" smtClean="0"/>
              <a:t>38</a:t>
            </a:fld>
            <a:endParaRPr lang="en-US"/>
          </a:p>
        </p:txBody>
      </p:sp>
    </p:spTree>
    <p:extLst>
      <p:ext uri="{BB962C8B-B14F-4D97-AF65-F5344CB8AC3E}">
        <p14:creationId xmlns:p14="http://schemas.microsoft.com/office/powerpoint/2010/main" val="2683744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Caching is used heavily by </a:t>
            </a:r>
            <a:r>
              <a:rPr lang="en-US" dirty="0" err="1"/>
              <a:t>ReplMon</a:t>
            </a:r>
            <a:r>
              <a:rPr lang="en-US" dirty="0"/>
              <a:t>. </a:t>
            </a:r>
            <a:r>
              <a:rPr lang="en-US" dirty="0">
                <a:effectLst/>
              </a:rPr>
              <a:t>Cache refresh is handled by a SQL Server Agent job, the </a:t>
            </a:r>
            <a:r>
              <a:rPr lang="en-US" b="1" dirty="0">
                <a:effectLst/>
              </a:rPr>
              <a:t>Replication monitoring refresher for distribution</a:t>
            </a:r>
            <a:r>
              <a:rPr lang="en-US" dirty="0">
                <a:effectLst/>
              </a:rPr>
              <a:t>. The job runs continuously, but the cache refresh schedule is based on waiting a certain amount time after the previous refresh.</a:t>
            </a:r>
            <a:endParaRPr lang="en-US" dirty="0"/>
          </a:p>
        </p:txBody>
      </p:sp>
      <p:sp>
        <p:nvSpPr>
          <p:cNvPr id="4" name="Slide Number Placeholder 3"/>
          <p:cNvSpPr>
            <a:spLocks noGrp="1"/>
          </p:cNvSpPr>
          <p:nvPr>
            <p:ph type="sldNum" sz="quarter" idx="10"/>
          </p:nvPr>
        </p:nvSpPr>
        <p:spPr/>
        <p:txBody>
          <a:bodyPr/>
          <a:lstStyle/>
          <a:p>
            <a:fld id="{49668A2C-03D4-4D57-BAAB-4956986DECC6}" type="slidenum">
              <a:rPr lang="en-US" smtClean="0"/>
              <a:t>39</a:t>
            </a:fld>
            <a:endParaRPr lang="en-US"/>
          </a:p>
        </p:txBody>
      </p:sp>
    </p:spTree>
    <p:extLst>
      <p:ext uri="{BB962C8B-B14F-4D97-AF65-F5344CB8AC3E}">
        <p14:creationId xmlns:p14="http://schemas.microsoft.com/office/powerpoint/2010/main" val="369540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click the subscription and select</a:t>
            </a:r>
            <a:r>
              <a:rPr lang="en-US" baseline="0" dirty="0"/>
              <a:t> properties to see undistributed commands.</a:t>
            </a:r>
            <a:endParaRPr lang="en-US" dirty="0"/>
          </a:p>
        </p:txBody>
      </p:sp>
      <p:sp>
        <p:nvSpPr>
          <p:cNvPr id="4" name="Slide Number Placeholder 3"/>
          <p:cNvSpPr>
            <a:spLocks noGrp="1"/>
          </p:cNvSpPr>
          <p:nvPr>
            <p:ph type="sldNum" sz="quarter" idx="10"/>
          </p:nvPr>
        </p:nvSpPr>
        <p:spPr/>
        <p:txBody>
          <a:bodyPr/>
          <a:lstStyle/>
          <a:p>
            <a:fld id="{4DA5D0EE-347C-4A8D-94AC-70BD77590A77}" type="slidenum">
              <a:rPr lang="en-US" smtClean="0"/>
              <a:t>40</a:t>
            </a:fld>
            <a:endParaRPr lang="en-US"/>
          </a:p>
        </p:txBody>
      </p:sp>
    </p:spTree>
    <p:extLst>
      <p:ext uri="{BB962C8B-B14F-4D97-AF65-F5344CB8AC3E}">
        <p14:creationId xmlns:p14="http://schemas.microsoft.com/office/powerpoint/2010/main" val="4200179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668A2C-03D4-4D57-BAAB-4956986DECC6}" type="slidenum">
              <a:rPr lang="en-US" smtClean="0"/>
              <a:t>42</a:t>
            </a:fld>
            <a:endParaRPr lang="en-US"/>
          </a:p>
        </p:txBody>
      </p:sp>
    </p:spTree>
    <p:extLst>
      <p:ext uri="{BB962C8B-B14F-4D97-AF65-F5344CB8AC3E}">
        <p14:creationId xmlns:p14="http://schemas.microsoft.com/office/powerpoint/2010/main" val="1427916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alerts work fine, unless it is in its continuous retry mode, then</a:t>
            </a:r>
            <a:r>
              <a:rPr lang="en-US" baseline="0" dirty="0"/>
              <a:t> you are out of luck and it is very chatty.</a:t>
            </a:r>
            <a:endParaRPr lang="en-US" dirty="0"/>
          </a:p>
        </p:txBody>
      </p:sp>
      <p:sp>
        <p:nvSpPr>
          <p:cNvPr id="4" name="Slide Number Placeholder 3"/>
          <p:cNvSpPr>
            <a:spLocks noGrp="1"/>
          </p:cNvSpPr>
          <p:nvPr>
            <p:ph type="sldNum" sz="quarter" idx="10"/>
          </p:nvPr>
        </p:nvSpPr>
        <p:spPr/>
        <p:txBody>
          <a:bodyPr/>
          <a:lstStyle/>
          <a:p>
            <a:fld id="{4DA5D0EE-347C-4A8D-94AC-70BD77590A77}" type="slidenum">
              <a:rPr lang="en-US" smtClean="0"/>
              <a:t>44</a:t>
            </a:fld>
            <a:endParaRPr lang="en-US"/>
          </a:p>
        </p:txBody>
      </p:sp>
    </p:spTree>
    <p:extLst>
      <p:ext uri="{BB962C8B-B14F-4D97-AF65-F5344CB8AC3E}">
        <p14:creationId xmlns:p14="http://schemas.microsoft.com/office/powerpoint/2010/main" val="2101256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668A2C-03D4-4D57-BAAB-4956986DECC6}" type="slidenum">
              <a:rPr lang="en-US" smtClean="0"/>
              <a:t>50</a:t>
            </a:fld>
            <a:endParaRPr lang="en-US"/>
          </a:p>
        </p:txBody>
      </p:sp>
    </p:spTree>
    <p:extLst>
      <p:ext uri="{BB962C8B-B14F-4D97-AF65-F5344CB8AC3E}">
        <p14:creationId xmlns:p14="http://schemas.microsoft.com/office/powerpoint/2010/main" val="832187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668A2C-03D4-4D57-BAAB-4956986DECC6}" type="slidenum">
              <a:rPr lang="en-US" smtClean="0"/>
              <a:t>56</a:t>
            </a:fld>
            <a:endParaRPr lang="en-US"/>
          </a:p>
        </p:txBody>
      </p:sp>
    </p:spTree>
    <p:extLst>
      <p:ext uri="{BB962C8B-B14F-4D97-AF65-F5344CB8AC3E}">
        <p14:creationId xmlns:p14="http://schemas.microsoft.com/office/powerpoint/2010/main" val="1854248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http://msdn.microsoft.com/en-us/library/ms152754(SQL.90).aspx</a:t>
            </a:r>
          </a:p>
        </p:txBody>
      </p:sp>
      <p:sp>
        <p:nvSpPr>
          <p:cNvPr id="4" name="Slide Number Placeholder 3"/>
          <p:cNvSpPr>
            <a:spLocks noGrp="1"/>
          </p:cNvSpPr>
          <p:nvPr>
            <p:ph type="sldNum" sz="quarter" idx="10"/>
          </p:nvPr>
        </p:nvSpPr>
        <p:spPr/>
        <p:txBody>
          <a:bodyPr/>
          <a:lstStyle/>
          <a:p>
            <a:fld id="{49668A2C-03D4-4D57-BAAB-4956986DECC6}" type="slidenum">
              <a:rPr lang="en-US" smtClean="0"/>
              <a:t>58</a:t>
            </a:fld>
            <a:endParaRPr lang="en-US"/>
          </a:p>
        </p:txBody>
      </p:sp>
    </p:spTree>
    <p:extLst>
      <p:ext uri="{BB962C8B-B14F-4D97-AF65-F5344CB8AC3E}">
        <p14:creationId xmlns:p14="http://schemas.microsoft.com/office/powerpoint/2010/main" val="264176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668A2C-03D4-4D57-BAAB-4956986DECC6}" type="slidenum">
              <a:rPr lang="en-US" smtClean="0"/>
              <a:t>60</a:t>
            </a:fld>
            <a:endParaRPr lang="en-US"/>
          </a:p>
        </p:txBody>
      </p:sp>
    </p:spTree>
    <p:extLst>
      <p:ext uri="{BB962C8B-B14F-4D97-AF65-F5344CB8AC3E}">
        <p14:creationId xmlns:p14="http://schemas.microsoft.com/office/powerpoint/2010/main" val="3119469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This talk will enable you to start your own proof of concept with replication.</a:t>
            </a:r>
          </a:p>
          <a:p>
            <a:r>
              <a:rPr lang="en-US" dirty="0"/>
              <a:t>?’s for Audience: </a:t>
            </a:r>
            <a:r>
              <a:rPr lang="en-US" baseline="0" dirty="0"/>
              <a:t>How many have little knowledge and are here to learn more? </a:t>
            </a:r>
            <a:r>
              <a:rPr lang="en-US" dirty="0"/>
              <a:t>How many are</a:t>
            </a:r>
            <a:r>
              <a:rPr lang="en-US" baseline="0" dirty="0"/>
              <a:t> thinking about using it but haven’t yet? </a:t>
            </a:r>
            <a:r>
              <a:rPr lang="en-US" dirty="0"/>
              <a:t>How many people have replication in their environment? How many people know</a:t>
            </a:r>
            <a:r>
              <a:rPr lang="en-US" baseline="0" dirty="0"/>
              <a:t> why they have replication?</a:t>
            </a:r>
            <a:endParaRPr lang="en-US" dirty="0"/>
          </a:p>
        </p:txBody>
      </p:sp>
      <p:sp>
        <p:nvSpPr>
          <p:cNvPr id="4" name="Slide Number Placeholder 3"/>
          <p:cNvSpPr>
            <a:spLocks noGrp="1"/>
          </p:cNvSpPr>
          <p:nvPr>
            <p:ph type="sldNum" sz="quarter" idx="10"/>
          </p:nvPr>
        </p:nvSpPr>
        <p:spPr/>
        <p:txBody>
          <a:bodyPr/>
          <a:lstStyle/>
          <a:p>
            <a:fld id="{49668A2C-03D4-4D57-BAAB-4956986DECC6}" type="slidenum">
              <a:rPr lang="en-US" smtClean="0"/>
              <a:t>5</a:t>
            </a:fld>
            <a:endParaRPr lang="en-US"/>
          </a:p>
        </p:txBody>
      </p:sp>
    </p:spTree>
    <p:extLst>
      <p:ext uri="{BB962C8B-B14F-4D97-AF65-F5344CB8AC3E}">
        <p14:creationId xmlns:p14="http://schemas.microsoft.com/office/powerpoint/2010/main" val="2937956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668A2C-03D4-4D57-BAAB-4956986DECC6}" type="slidenum">
              <a:rPr lang="en-US" smtClean="0"/>
              <a:t>8</a:t>
            </a:fld>
            <a:endParaRPr lang="en-US"/>
          </a:p>
        </p:txBody>
      </p:sp>
    </p:spTree>
    <p:extLst>
      <p:ext uri="{BB962C8B-B14F-4D97-AF65-F5344CB8AC3E}">
        <p14:creationId xmlns:p14="http://schemas.microsoft.com/office/powerpoint/2010/main" val="2378137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picture denotes a default</a:t>
            </a:r>
            <a:r>
              <a:rPr lang="en-US" baseline="0" dirty="0"/>
              <a:t> push subscription model as the distribution agent lives on distributor. In a pull subscription model, the agent will be on the subscriber. If you have &gt;5 subscribers, you should think about moving a pull model to offload some of the work onto the subscribers.</a:t>
            </a:r>
            <a:endParaRPr lang="en-US" dirty="0"/>
          </a:p>
        </p:txBody>
      </p:sp>
      <p:sp>
        <p:nvSpPr>
          <p:cNvPr id="4" name="Slide Number Placeholder 3"/>
          <p:cNvSpPr>
            <a:spLocks noGrp="1"/>
          </p:cNvSpPr>
          <p:nvPr>
            <p:ph type="sldNum" sz="quarter" idx="10"/>
          </p:nvPr>
        </p:nvSpPr>
        <p:spPr/>
        <p:txBody>
          <a:bodyPr/>
          <a:lstStyle/>
          <a:p>
            <a:fld id="{4DA5D0EE-347C-4A8D-94AC-70BD77590A77}" type="slidenum">
              <a:rPr lang="en-US" smtClean="0"/>
              <a:t>11</a:t>
            </a:fld>
            <a:endParaRPr lang="en-US"/>
          </a:p>
        </p:txBody>
      </p:sp>
    </p:spTree>
    <p:extLst>
      <p:ext uri="{BB962C8B-B14F-4D97-AF65-F5344CB8AC3E}">
        <p14:creationId xmlns:p14="http://schemas.microsoft.com/office/powerpoint/2010/main" val="3295607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What</a:t>
            </a:r>
            <a:r>
              <a:rPr lang="en-US" baseline="0" dirty="0"/>
              <a:t> good is replication for anyways?</a:t>
            </a:r>
            <a:endParaRPr lang="en-US" dirty="0"/>
          </a:p>
          <a:p>
            <a:endParaRPr lang="en-US" dirty="0"/>
          </a:p>
        </p:txBody>
      </p:sp>
      <p:sp>
        <p:nvSpPr>
          <p:cNvPr id="4" name="Slide Number Placeholder 3"/>
          <p:cNvSpPr>
            <a:spLocks noGrp="1"/>
          </p:cNvSpPr>
          <p:nvPr>
            <p:ph type="sldNum" sz="quarter" idx="10"/>
          </p:nvPr>
        </p:nvSpPr>
        <p:spPr/>
        <p:txBody>
          <a:bodyPr/>
          <a:lstStyle/>
          <a:p>
            <a:fld id="{49668A2C-03D4-4D57-BAAB-4956986DECC6}" type="slidenum">
              <a:rPr lang="en-US" smtClean="0"/>
              <a:t>12</a:t>
            </a:fld>
            <a:endParaRPr lang="en-US"/>
          </a:p>
        </p:txBody>
      </p:sp>
    </p:spTree>
    <p:extLst>
      <p:ext uri="{BB962C8B-B14F-4D97-AF65-F5344CB8AC3E}">
        <p14:creationId xmlns:p14="http://schemas.microsoft.com/office/powerpoint/2010/main" val="3730200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connection</a:t>
            </a:r>
            <a:r>
              <a:rPr lang="en-US" baseline="0" dirty="0"/>
              <a:t> has a parameter that can be tweaked. You could even turn on jumbo frames for LAN high speed connections.</a:t>
            </a:r>
            <a:endParaRPr lang="en-US" dirty="0"/>
          </a:p>
        </p:txBody>
      </p:sp>
      <p:sp>
        <p:nvSpPr>
          <p:cNvPr id="4" name="Slide Number Placeholder 3"/>
          <p:cNvSpPr>
            <a:spLocks noGrp="1"/>
          </p:cNvSpPr>
          <p:nvPr>
            <p:ph type="sldNum" sz="quarter" idx="10"/>
          </p:nvPr>
        </p:nvSpPr>
        <p:spPr/>
        <p:txBody>
          <a:bodyPr/>
          <a:lstStyle/>
          <a:p>
            <a:fld id="{49668A2C-03D4-4D57-BAAB-4956986DECC6}" type="slidenum">
              <a:rPr lang="en-US" smtClean="0"/>
              <a:t>14</a:t>
            </a:fld>
            <a:endParaRPr lang="en-US"/>
          </a:p>
        </p:txBody>
      </p:sp>
    </p:spTree>
    <p:extLst>
      <p:ext uri="{BB962C8B-B14F-4D97-AF65-F5344CB8AC3E}">
        <p14:creationId xmlns:p14="http://schemas.microsoft.com/office/powerpoint/2010/main" val="1029045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last screen is what you want to call the publication.</a:t>
            </a:r>
            <a:endParaRPr lang="en-US" dirty="0"/>
          </a:p>
        </p:txBody>
      </p:sp>
      <p:sp>
        <p:nvSpPr>
          <p:cNvPr id="4" name="Slide Number Placeholder 3"/>
          <p:cNvSpPr>
            <a:spLocks noGrp="1"/>
          </p:cNvSpPr>
          <p:nvPr>
            <p:ph type="sldNum" sz="quarter" idx="10"/>
          </p:nvPr>
        </p:nvSpPr>
        <p:spPr/>
        <p:txBody>
          <a:bodyPr/>
          <a:lstStyle/>
          <a:p>
            <a:fld id="{49668A2C-03D4-4D57-BAAB-4956986DECC6}" type="slidenum">
              <a:rPr lang="en-US" smtClean="0"/>
              <a:t>28</a:t>
            </a:fld>
            <a:endParaRPr lang="en-US"/>
          </a:p>
        </p:txBody>
      </p:sp>
    </p:spTree>
    <p:extLst>
      <p:ext uri="{BB962C8B-B14F-4D97-AF65-F5344CB8AC3E}">
        <p14:creationId xmlns:p14="http://schemas.microsoft.com/office/powerpoint/2010/main" val="2626100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connection to the subscription database, you can choose either to use impersonation or to provide a SQL Server login. If all machines are in the same domain, choosing impersonation is a best practice and SQL Server Books Online recommends always using it. However, if you are trying to replicate data between machines that are in separate domains, you might need to go with a SQL Server login. </a:t>
            </a:r>
          </a:p>
        </p:txBody>
      </p:sp>
      <p:sp>
        <p:nvSpPr>
          <p:cNvPr id="4" name="Slide Number Placeholder 3"/>
          <p:cNvSpPr>
            <a:spLocks noGrp="1"/>
          </p:cNvSpPr>
          <p:nvPr>
            <p:ph type="sldNum" sz="quarter" idx="10"/>
          </p:nvPr>
        </p:nvSpPr>
        <p:spPr/>
        <p:txBody>
          <a:bodyPr/>
          <a:lstStyle/>
          <a:p>
            <a:fld id="{49668A2C-03D4-4D57-BAAB-4956986DECC6}" type="slidenum">
              <a:rPr lang="en-US" smtClean="0"/>
              <a:t>31</a:t>
            </a:fld>
            <a:endParaRPr lang="en-US"/>
          </a:p>
        </p:txBody>
      </p:sp>
    </p:spTree>
    <p:extLst>
      <p:ext uri="{BB962C8B-B14F-4D97-AF65-F5344CB8AC3E}">
        <p14:creationId xmlns:p14="http://schemas.microsoft.com/office/powerpoint/2010/main" val="2114111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668A2C-03D4-4D57-BAAB-4956986DECC6}" type="slidenum">
              <a:rPr lang="en-US" smtClean="0"/>
              <a:t>37</a:t>
            </a:fld>
            <a:endParaRPr lang="en-US"/>
          </a:p>
        </p:txBody>
      </p:sp>
    </p:spTree>
    <p:extLst>
      <p:ext uri="{BB962C8B-B14F-4D97-AF65-F5344CB8AC3E}">
        <p14:creationId xmlns:p14="http://schemas.microsoft.com/office/powerpoint/2010/main" val="3280029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7547"/>
            <a:ext cx="9143999" cy="6758608"/>
          </a:xfrm>
          <a:prstGeom prst="rect">
            <a:avLst/>
          </a:prstGeom>
        </p:spPr>
      </p:pic>
      <p:sp>
        <p:nvSpPr>
          <p:cNvPr id="2" name="Title 1"/>
          <p:cNvSpPr>
            <a:spLocks noGrp="1"/>
          </p:cNvSpPr>
          <p:nvPr>
            <p:ph type="ctrTitle"/>
          </p:nvPr>
        </p:nvSpPr>
        <p:spPr>
          <a:xfrm>
            <a:off x="458408" y="516685"/>
            <a:ext cx="8203153" cy="1470025"/>
          </a:xfrm>
        </p:spPr>
        <p:txBody>
          <a:bodyPr>
            <a:normAutofit/>
          </a:bodyPr>
          <a:lstStyle>
            <a:lvl1pPr algn="l">
              <a:defRPr sz="40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458408" y="1907341"/>
            <a:ext cx="7925349" cy="1752600"/>
          </a:xfrm>
        </p:spPr>
        <p:txBody>
          <a:bodyPr>
            <a:normAutofit/>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457199" y="6197614"/>
            <a:ext cx="773079" cy="365125"/>
          </a:xfrm>
        </p:spPr>
        <p:txBody>
          <a:bodyPr/>
          <a:lstStyle>
            <a:lvl1pPr>
              <a:defRPr>
                <a:solidFill>
                  <a:schemeClr val="bg1">
                    <a:lumMod val="75000"/>
                  </a:schemeClr>
                </a:solidFill>
              </a:defRPr>
            </a:lvl1pPr>
          </a:lstStyle>
          <a:p>
            <a:fld id="{5942B21B-2ADA-A040-A652-A7305E1B99FE}" type="datetimeFigureOut">
              <a:rPr lang="en-US" smtClean="0"/>
              <a:pPr/>
              <a:t>4/3/2016</a:t>
            </a:fld>
            <a:endParaRPr lang="en-US" dirty="0"/>
          </a:p>
        </p:txBody>
      </p:sp>
      <p:sp>
        <p:nvSpPr>
          <p:cNvPr id="5" name="Footer Placeholder 4"/>
          <p:cNvSpPr>
            <a:spLocks noGrp="1"/>
          </p:cNvSpPr>
          <p:nvPr>
            <p:ph type="ftr" sz="quarter" idx="11"/>
          </p:nvPr>
        </p:nvSpPr>
        <p:spPr>
          <a:xfrm>
            <a:off x="1350847" y="6197614"/>
            <a:ext cx="2895600" cy="365125"/>
          </a:xfrm>
        </p:spPr>
        <p:txBody>
          <a:bodyPr/>
          <a:lstStyle>
            <a:lvl1pPr algn="l">
              <a:defRPr>
                <a:solidFill>
                  <a:schemeClr val="bg1">
                    <a:lumMod val="75000"/>
                  </a:schemeClr>
                </a:solidFill>
              </a:defRPr>
            </a:lvl1pPr>
          </a:lstStyle>
          <a:p>
            <a:endParaRPr lang="en-US" dirty="0"/>
          </a:p>
        </p:txBody>
      </p:sp>
      <p:pic>
        <p:nvPicPr>
          <p:cNvPr id="9" name="Picture 8" descr="SQLSaturday_Final_Web.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4317" y="5675582"/>
            <a:ext cx="1912930" cy="1044064"/>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42B21B-2ADA-A040-A652-A7305E1B99FE}" type="datetimeFigureOut">
              <a:rPr lang="en-US" smtClean="0"/>
              <a:t>4/3/2016</a:t>
            </a:fld>
            <a:endParaRPr lang="en-US"/>
          </a:p>
        </p:txBody>
      </p:sp>
      <p:sp>
        <p:nvSpPr>
          <p:cNvPr id="12" name="Date Placeholder 3"/>
          <p:cNvSpPr txBox="1">
            <a:spLocks/>
          </p:cNvSpPr>
          <p:nvPr userDrawn="1"/>
        </p:nvSpPr>
        <p:spPr>
          <a:xfrm>
            <a:off x="706329" y="6286903"/>
            <a:ext cx="851361" cy="365125"/>
          </a:xfrm>
          <a:prstGeom prst="rect">
            <a:avLst/>
          </a:prstGeom>
        </p:spPr>
        <p:txBody>
          <a:bodyPr vert="horz" lIns="91440" tIns="45720" rIns="91440" bIns="45720" rtlCol="0" anchor="ctr"/>
          <a:lstStyle>
            <a:defPPr>
              <a:defRPr lang="en-US"/>
            </a:defPPr>
            <a:lvl1pPr marL="0" algn="l" defTabSz="457200" rtl="0" eaLnBrk="1" latinLnBrk="0" hangingPunct="1">
              <a:defRPr sz="11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42B21B-2ADA-A040-A652-A7305E1B99FE}" type="datetimeFigureOut">
              <a:rPr lang="en-US" smtClean="0"/>
              <a:pPr/>
              <a:t>4/3/2016</a:t>
            </a:fld>
            <a:r>
              <a:rPr lang="en-US"/>
              <a:t>  |</a:t>
            </a:r>
            <a:endParaRPr lang="en-US" dirty="0"/>
          </a:p>
        </p:txBody>
      </p:sp>
      <p:sp>
        <p:nvSpPr>
          <p:cNvPr id="13" name="Footer Placeholder 4"/>
          <p:cNvSpPr>
            <a:spLocks noGrp="1"/>
          </p:cNvSpPr>
          <p:nvPr>
            <p:ph type="ftr" sz="quarter" idx="3"/>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4"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a:t>  |  </a:t>
            </a:r>
          </a:p>
        </p:txBody>
      </p:sp>
      <p:cxnSp>
        <p:nvCxnSpPr>
          <p:cNvPr id="15" name="Straight Connector 14"/>
          <p:cNvCxnSpPr/>
          <p:nvPr userDrawn="1"/>
        </p:nvCxnSpPr>
        <p:spPr>
          <a:xfrm>
            <a:off x="536576" y="1299672"/>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1735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3"/>
          <p:cNvSpPr>
            <a:spLocks noGrp="1"/>
          </p:cNvSpPr>
          <p:nvPr>
            <p:ph type="dt" sz="half" idx="2"/>
          </p:nvPr>
        </p:nvSpPr>
        <p:spPr>
          <a:xfrm>
            <a:off x="706329" y="6286903"/>
            <a:ext cx="851361"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4/3/2016</a:t>
            </a:fld>
            <a:r>
              <a:rPr lang="en-US" dirty="0"/>
              <a:t>  |</a:t>
            </a:r>
          </a:p>
        </p:txBody>
      </p:sp>
      <p:sp>
        <p:nvSpPr>
          <p:cNvPr id="13" name="Footer Placeholder 4"/>
          <p:cNvSpPr>
            <a:spLocks noGrp="1"/>
          </p:cNvSpPr>
          <p:nvPr>
            <p:ph type="ftr" sz="quarter" idx="3"/>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4"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a:t>  |  </a:t>
            </a:r>
          </a:p>
        </p:txBody>
      </p:sp>
    </p:spTree>
    <p:extLst>
      <p:ext uri="{BB962C8B-B14F-4D97-AF65-F5344CB8AC3E}">
        <p14:creationId xmlns:p14="http://schemas.microsoft.com/office/powerpoint/2010/main" val="4072754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9054" y="4182"/>
            <a:ext cx="8229600" cy="724507"/>
          </a:xfrm>
        </p:spPr>
        <p:txBody>
          <a:bodyPr anchor="t"/>
          <a:lstStyle/>
          <a:p>
            <a:r>
              <a:rPr lang="en-US" dirty="0"/>
              <a:t>Click to edit Master title style</a:t>
            </a:r>
          </a:p>
        </p:txBody>
      </p:sp>
      <p:sp>
        <p:nvSpPr>
          <p:cNvPr id="3" name="Content Placeholder 2"/>
          <p:cNvSpPr>
            <a:spLocks noGrp="1"/>
          </p:cNvSpPr>
          <p:nvPr>
            <p:ph idx="1"/>
          </p:nvPr>
        </p:nvSpPr>
        <p:spPr>
          <a:xfrm>
            <a:off x="457200" y="940158"/>
            <a:ext cx="8229600" cy="5186005"/>
          </a:xfrm>
        </p:spPr>
        <p:txBody>
          <a:bodyPr/>
          <a:lstStyle>
            <a:lvl1pPr marL="342900" indent="-342900">
              <a:buFont typeface="Wingdings" charset="2"/>
              <a:buChar char="§"/>
              <a:defRPr>
                <a:solidFill>
                  <a:schemeClr val="tx2"/>
                </a:solidFill>
              </a:defRPr>
            </a:lvl1pPr>
            <a:lvl2pPr marL="742950" indent="-285750">
              <a:buFont typeface="Wingdings" charset="2"/>
              <a:buChar char="§"/>
              <a:defRPr>
                <a:solidFill>
                  <a:srgbClr val="474947"/>
                </a:solidFill>
              </a:defRPr>
            </a:lvl2pPr>
            <a:lvl3pPr marL="1143000" indent="-228600">
              <a:buFont typeface="Wingdings" charset="2"/>
              <a:buChar char="§"/>
              <a:defRPr>
                <a:solidFill>
                  <a:srgbClr val="474947"/>
                </a:solidFill>
              </a:defRPr>
            </a:lvl3pPr>
            <a:lvl4pPr marL="1600200" indent="-228600">
              <a:buFont typeface="Wingdings" charset="2"/>
              <a:buChar char="§"/>
              <a:defRPr>
                <a:solidFill>
                  <a:srgbClr val="474947"/>
                </a:solidFill>
              </a:defRPr>
            </a:lvl4pPr>
            <a:lvl5pPr marL="2057400" indent="-228600">
              <a:buFont typeface="Wingdings" charset="2"/>
              <a:buChar char="§"/>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p:cNvSpPr>
            <a:spLocks noGrp="1"/>
          </p:cNvSpPr>
          <p:nvPr>
            <p:ph type="dt" sz="half" idx="2"/>
          </p:nvPr>
        </p:nvSpPr>
        <p:spPr>
          <a:xfrm>
            <a:off x="706329" y="6286903"/>
            <a:ext cx="851361"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4/3/2016</a:t>
            </a:fld>
            <a:r>
              <a:rPr lang="en-US" dirty="0"/>
              <a:t>  |</a:t>
            </a:r>
          </a:p>
        </p:txBody>
      </p:sp>
      <p:sp>
        <p:nvSpPr>
          <p:cNvPr id="14" name="Footer Placeholder 4"/>
          <p:cNvSpPr>
            <a:spLocks noGrp="1"/>
          </p:cNvSpPr>
          <p:nvPr>
            <p:ph type="ftr" sz="quarter" idx="3"/>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5"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a:t>  |  </a:t>
            </a:r>
          </a:p>
        </p:txBody>
      </p:sp>
      <p:cxnSp>
        <p:nvCxnSpPr>
          <p:cNvPr id="17" name="Straight Connector 16"/>
          <p:cNvCxnSpPr/>
          <p:nvPr userDrawn="1"/>
        </p:nvCxnSpPr>
        <p:spPr>
          <a:xfrm>
            <a:off x="536576" y="728689"/>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5140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i="0" cap="all">
                <a:latin typeface="Arial"/>
                <a:cs typeface="Aria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3"/>
          <p:cNvSpPr>
            <a:spLocks noGrp="1"/>
          </p:cNvSpPr>
          <p:nvPr>
            <p:ph type="dt" sz="half" idx="2"/>
          </p:nvPr>
        </p:nvSpPr>
        <p:spPr>
          <a:xfrm>
            <a:off x="706329" y="6286903"/>
            <a:ext cx="851361"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4/3/2016</a:t>
            </a:fld>
            <a:r>
              <a:rPr lang="en-US" dirty="0"/>
              <a:t>  |</a:t>
            </a:r>
          </a:p>
        </p:txBody>
      </p:sp>
      <p:sp>
        <p:nvSpPr>
          <p:cNvPr id="8" name="Footer Placeholder 4"/>
          <p:cNvSpPr>
            <a:spLocks noGrp="1"/>
          </p:cNvSpPr>
          <p:nvPr>
            <p:ph type="ftr" sz="quarter" idx="3"/>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9"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a:t>  |  </a:t>
            </a:r>
          </a:p>
        </p:txBody>
      </p:sp>
    </p:spTree>
    <p:extLst>
      <p:ext uri="{BB962C8B-B14F-4D97-AF65-F5344CB8AC3E}">
        <p14:creationId xmlns:p14="http://schemas.microsoft.com/office/powerpoint/2010/main" val="3510596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p:cNvSpPr>
            <a:spLocks noGrp="1"/>
          </p:cNvSpPr>
          <p:nvPr>
            <p:ph type="dt" sz="half" idx="10"/>
          </p:nvPr>
        </p:nvSpPr>
        <p:spPr>
          <a:xfrm>
            <a:off x="706329" y="6286903"/>
            <a:ext cx="851361"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4/3/2016</a:t>
            </a:fld>
            <a:r>
              <a:rPr lang="en-US" dirty="0"/>
              <a:t>  |</a:t>
            </a:r>
          </a:p>
        </p:txBody>
      </p:sp>
      <p:sp>
        <p:nvSpPr>
          <p:cNvPr id="17" name="Footer Placeholder 4"/>
          <p:cNvSpPr>
            <a:spLocks noGrp="1"/>
          </p:cNvSpPr>
          <p:nvPr>
            <p:ph type="ftr" sz="quarter" idx="3"/>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8"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a:t>  |  </a:t>
            </a:r>
          </a:p>
        </p:txBody>
      </p:sp>
      <p:cxnSp>
        <p:nvCxnSpPr>
          <p:cNvPr id="19" name="Straight Connector 18"/>
          <p:cNvCxnSpPr/>
          <p:nvPr userDrawn="1"/>
        </p:nvCxnSpPr>
        <p:spPr>
          <a:xfrm>
            <a:off x="536576" y="1299672"/>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2983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Date Placeholder 3"/>
          <p:cNvSpPr>
            <a:spLocks noGrp="1"/>
          </p:cNvSpPr>
          <p:nvPr>
            <p:ph type="dt" sz="half" idx="10"/>
          </p:nvPr>
        </p:nvSpPr>
        <p:spPr>
          <a:xfrm>
            <a:off x="706329" y="6286903"/>
            <a:ext cx="851361"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4/3/2016</a:t>
            </a:fld>
            <a:r>
              <a:rPr lang="en-US" dirty="0"/>
              <a:t>  |</a:t>
            </a:r>
          </a:p>
        </p:txBody>
      </p:sp>
      <p:sp>
        <p:nvSpPr>
          <p:cNvPr id="16" name="Footer Placeholder 4"/>
          <p:cNvSpPr>
            <a:spLocks noGrp="1"/>
          </p:cNvSpPr>
          <p:nvPr>
            <p:ph type="ftr" sz="quarter" idx="11"/>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7" name="Slide Number Placeholder 5"/>
          <p:cNvSpPr>
            <a:spLocks noGrp="1"/>
          </p:cNvSpPr>
          <p:nvPr>
            <p:ph type="sldNum" sz="quarter" idx="12"/>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a:t>  |  </a:t>
            </a:r>
          </a:p>
        </p:txBody>
      </p:sp>
      <p:cxnSp>
        <p:nvCxnSpPr>
          <p:cNvPr id="18" name="Straight Connector 17"/>
          <p:cNvCxnSpPr/>
          <p:nvPr userDrawn="1"/>
        </p:nvCxnSpPr>
        <p:spPr>
          <a:xfrm>
            <a:off x="536576" y="1299672"/>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1226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Date Placeholder 3"/>
          <p:cNvSpPr>
            <a:spLocks noGrp="1"/>
          </p:cNvSpPr>
          <p:nvPr>
            <p:ph type="dt" sz="half" idx="2"/>
          </p:nvPr>
        </p:nvSpPr>
        <p:spPr>
          <a:xfrm>
            <a:off x="706329" y="6286903"/>
            <a:ext cx="851361"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4/3/2016</a:t>
            </a:fld>
            <a:r>
              <a:rPr lang="en-US" dirty="0"/>
              <a:t>  |</a:t>
            </a:r>
          </a:p>
        </p:txBody>
      </p:sp>
      <p:sp>
        <p:nvSpPr>
          <p:cNvPr id="12" name="Footer Placeholder 4"/>
          <p:cNvSpPr>
            <a:spLocks noGrp="1"/>
          </p:cNvSpPr>
          <p:nvPr>
            <p:ph type="ftr" sz="quarter" idx="3"/>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3"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a:t>  |  </a:t>
            </a:r>
          </a:p>
        </p:txBody>
      </p:sp>
      <p:cxnSp>
        <p:nvCxnSpPr>
          <p:cNvPr id="14" name="Straight Connector 13"/>
          <p:cNvCxnSpPr/>
          <p:nvPr userDrawn="1"/>
        </p:nvCxnSpPr>
        <p:spPr>
          <a:xfrm>
            <a:off x="536576" y="1299672"/>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153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Date Placeholder 3"/>
          <p:cNvSpPr>
            <a:spLocks noGrp="1"/>
          </p:cNvSpPr>
          <p:nvPr>
            <p:ph type="dt" sz="half" idx="2"/>
          </p:nvPr>
        </p:nvSpPr>
        <p:spPr>
          <a:xfrm>
            <a:off x="706329" y="6286903"/>
            <a:ext cx="851361"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4/3/2016</a:t>
            </a:fld>
            <a:r>
              <a:rPr lang="en-US" dirty="0"/>
              <a:t>  |</a:t>
            </a:r>
          </a:p>
        </p:txBody>
      </p:sp>
      <p:sp>
        <p:nvSpPr>
          <p:cNvPr id="11" name="Footer Placeholder 4"/>
          <p:cNvSpPr>
            <a:spLocks noGrp="1"/>
          </p:cNvSpPr>
          <p:nvPr>
            <p:ph type="ftr" sz="quarter" idx="3"/>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2"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a:t>  |  </a:t>
            </a:r>
          </a:p>
        </p:txBody>
      </p:sp>
    </p:spTree>
    <p:extLst>
      <p:ext uri="{BB962C8B-B14F-4D97-AF65-F5344CB8AC3E}">
        <p14:creationId xmlns:p14="http://schemas.microsoft.com/office/powerpoint/2010/main" val="418698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000"/>
            </a:lvl1pPr>
            <a:lvl2pPr>
              <a:defRPr sz="2600"/>
            </a:lvl2pPr>
            <a:lvl3pPr>
              <a:defRPr sz="22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Date Placeholder 3"/>
          <p:cNvSpPr>
            <a:spLocks noGrp="1"/>
          </p:cNvSpPr>
          <p:nvPr>
            <p:ph type="dt" sz="half" idx="10"/>
          </p:nvPr>
        </p:nvSpPr>
        <p:spPr>
          <a:xfrm>
            <a:off x="706329" y="6286903"/>
            <a:ext cx="851361"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4/3/2016</a:t>
            </a:fld>
            <a:r>
              <a:rPr lang="en-US" dirty="0"/>
              <a:t>  |</a:t>
            </a:r>
          </a:p>
        </p:txBody>
      </p:sp>
      <p:sp>
        <p:nvSpPr>
          <p:cNvPr id="14" name="Footer Placeholder 4"/>
          <p:cNvSpPr>
            <a:spLocks noGrp="1"/>
          </p:cNvSpPr>
          <p:nvPr>
            <p:ph type="ftr" sz="quarter" idx="3"/>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5"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a:t>  |  </a:t>
            </a:r>
          </a:p>
        </p:txBody>
      </p:sp>
    </p:spTree>
    <p:extLst>
      <p:ext uri="{BB962C8B-B14F-4D97-AF65-F5344CB8AC3E}">
        <p14:creationId xmlns:p14="http://schemas.microsoft.com/office/powerpoint/2010/main" val="2550090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Date Placeholder 3"/>
          <p:cNvSpPr>
            <a:spLocks noGrp="1"/>
          </p:cNvSpPr>
          <p:nvPr>
            <p:ph type="dt" sz="half" idx="10"/>
          </p:nvPr>
        </p:nvSpPr>
        <p:spPr>
          <a:xfrm>
            <a:off x="706329" y="6286903"/>
            <a:ext cx="851361"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4/3/2016</a:t>
            </a:fld>
            <a:r>
              <a:rPr lang="en-US" dirty="0"/>
              <a:t>  |</a:t>
            </a:r>
          </a:p>
        </p:txBody>
      </p:sp>
      <p:sp>
        <p:nvSpPr>
          <p:cNvPr id="14" name="Footer Placeholder 4"/>
          <p:cNvSpPr>
            <a:spLocks noGrp="1"/>
          </p:cNvSpPr>
          <p:nvPr>
            <p:ph type="ftr" sz="quarter" idx="3"/>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5"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a:t>  |  </a:t>
            </a:r>
          </a:p>
        </p:txBody>
      </p:sp>
    </p:spTree>
    <p:extLst>
      <p:ext uri="{BB962C8B-B14F-4D97-AF65-F5344CB8AC3E}">
        <p14:creationId xmlns:p14="http://schemas.microsoft.com/office/powerpoint/2010/main" val="2241243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6728" y="6072791"/>
            <a:ext cx="9143995" cy="79513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06329" y="6286903"/>
            <a:ext cx="851361"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4/3/2016</a:t>
            </a:fld>
            <a:r>
              <a:rPr lang="en-US" dirty="0"/>
              <a:t>  |</a:t>
            </a:r>
          </a:p>
        </p:txBody>
      </p:sp>
      <p:sp>
        <p:nvSpPr>
          <p:cNvPr id="5" name="Footer Placeholder 4"/>
          <p:cNvSpPr>
            <a:spLocks noGrp="1"/>
          </p:cNvSpPr>
          <p:nvPr>
            <p:ph type="ftr" sz="quarter" idx="3"/>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6"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a:t>  |  </a:t>
            </a:r>
          </a:p>
        </p:txBody>
      </p:sp>
      <p:sp>
        <p:nvSpPr>
          <p:cNvPr id="7" name="TextBox 6"/>
          <p:cNvSpPr txBox="1"/>
          <p:nvPr userDrawn="1"/>
        </p:nvSpPr>
        <p:spPr>
          <a:xfrm>
            <a:off x="1260044" y="1220302"/>
            <a:ext cx="184666" cy="369332"/>
          </a:xfrm>
          <a:prstGeom prst="rect">
            <a:avLst/>
          </a:prstGeom>
          <a:noFill/>
        </p:spPr>
        <p:txBody>
          <a:bodyPr wrap="none" rtlCol="0">
            <a:spAutoFit/>
          </a:bodyPr>
          <a:lstStyle/>
          <a:p>
            <a:endParaRPr lang="en-US" dirty="0"/>
          </a:p>
        </p:txBody>
      </p:sp>
      <p:pic>
        <p:nvPicPr>
          <p:cNvPr id="8" name="Picture 7" descr="SQLSaturday_Final_Web.jp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124337" y="5911456"/>
            <a:ext cx="1912930" cy="956465"/>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blogs.msdn.com/chrissk/archive/2009/09/08/how-to-skip-a-transaction-in-sql-2005-2008-transactional-replication.aspx"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bit.ly/KuaJjf" TargetMode="External"/><Relationship Id="rId2" Type="http://schemas.openxmlformats.org/officeDocument/2006/relationships/hyperlink" Target="http://bit.ly/1kkBM04" TargetMode="External"/><Relationship Id="rId1" Type="http://schemas.openxmlformats.org/officeDocument/2006/relationships/slideLayout" Target="../slideLayouts/slideLayout2.xml"/><Relationship Id="rId5" Type="http://schemas.openxmlformats.org/officeDocument/2006/relationships/hyperlink" Target="http://msdn.microsoft.com/en-us/library/ms152754(SQL.90).aspx" TargetMode="External"/><Relationship Id="rId4" Type="http://schemas.openxmlformats.org/officeDocument/2006/relationships/hyperlink" Target="http://msdn.microsoft.com/en-us/library/ms151762.aspx"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8408" y="597500"/>
            <a:ext cx="8203153" cy="1470025"/>
          </a:xfrm>
        </p:spPr>
        <p:txBody>
          <a:bodyPr/>
          <a:lstStyle/>
          <a:p>
            <a:r>
              <a:rPr lang="en-US" dirty="0"/>
              <a:t>Inside and Out of </a:t>
            </a:r>
            <a:r>
              <a:rPr lang="en-US" dirty="0" smtClean="0"/>
              <a:t>Transactional </a:t>
            </a:r>
            <a:r>
              <a:rPr lang="en-US" dirty="0"/>
              <a:t>Replication</a:t>
            </a:r>
          </a:p>
        </p:txBody>
      </p:sp>
      <p:sp>
        <p:nvSpPr>
          <p:cNvPr id="3" name="Subtitle 2"/>
          <p:cNvSpPr>
            <a:spLocks noGrp="1"/>
          </p:cNvSpPr>
          <p:nvPr>
            <p:ph type="subTitle" idx="1"/>
          </p:nvPr>
        </p:nvSpPr>
        <p:spPr>
          <a:xfrm>
            <a:off x="458408" y="2067525"/>
            <a:ext cx="7925349" cy="2486002"/>
          </a:xfrm>
        </p:spPr>
        <p:txBody>
          <a:bodyPr>
            <a:normAutofit lnSpcReduction="10000"/>
          </a:bodyPr>
          <a:lstStyle/>
          <a:p>
            <a:r>
              <a:rPr lang="en-US" dirty="0"/>
              <a:t>Chuck Lathrope (@</a:t>
            </a:r>
            <a:r>
              <a:rPr lang="en-US" dirty="0" err="1"/>
              <a:t>SQLGuyChuck</a:t>
            </a:r>
            <a:endParaRPr lang="en-US" dirty="0"/>
          </a:p>
          <a:p>
            <a:r>
              <a:rPr lang="en-US" dirty="0"/>
              <a:t>Email: sqlguychuck@gmail.com</a:t>
            </a:r>
          </a:p>
          <a:p>
            <a:r>
              <a:rPr lang="en-US" dirty="0"/>
              <a:t>Code: https://github.com/SQLGuyChuck</a:t>
            </a:r>
          </a:p>
          <a:p>
            <a:r>
              <a:rPr lang="en-US" dirty="0"/>
              <a:t>http://www.sqlsaturday.com/511/sessions/sessionevaluation.aspx</a:t>
            </a:r>
          </a:p>
          <a:p>
            <a:endParaRPr lang="en-US" dirty="0"/>
          </a:p>
        </p:txBody>
      </p:sp>
    </p:spTree>
    <p:extLst>
      <p:ext uri="{BB962C8B-B14F-4D97-AF65-F5344CB8AC3E}">
        <p14:creationId xmlns:p14="http://schemas.microsoft.com/office/powerpoint/2010/main" val="32606786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Be Replicated?</a:t>
            </a:r>
          </a:p>
        </p:txBody>
      </p:sp>
      <p:sp>
        <p:nvSpPr>
          <p:cNvPr id="3" name="Content Placeholder 2"/>
          <p:cNvSpPr>
            <a:spLocks noGrp="1"/>
          </p:cNvSpPr>
          <p:nvPr>
            <p:ph idx="1"/>
          </p:nvPr>
        </p:nvSpPr>
        <p:spPr/>
        <p:txBody>
          <a:bodyPr>
            <a:normAutofit/>
          </a:bodyPr>
          <a:lstStyle/>
          <a:p>
            <a:r>
              <a:rPr lang="en-US" dirty="0"/>
              <a:t>Tables</a:t>
            </a:r>
          </a:p>
          <a:p>
            <a:r>
              <a:rPr lang="en-US" dirty="0"/>
              <a:t>Stored Procedures (Definition &amp; Execution)</a:t>
            </a:r>
          </a:p>
          <a:p>
            <a:r>
              <a:rPr lang="en-US" dirty="0"/>
              <a:t>User Defined Functions (Definition)</a:t>
            </a:r>
          </a:p>
          <a:p>
            <a:r>
              <a:rPr lang="en-US" dirty="0"/>
              <a:t>Views (Definition)</a:t>
            </a:r>
          </a:p>
          <a:p>
            <a:r>
              <a:rPr lang="en-US" dirty="0"/>
              <a:t>Indexed Views (Definition)</a:t>
            </a:r>
          </a:p>
          <a:p>
            <a:r>
              <a:rPr lang="en-US" dirty="0"/>
              <a:t>Indexed Views (As Table)</a:t>
            </a:r>
          </a:p>
          <a:p>
            <a:r>
              <a:rPr lang="en-US" dirty="0"/>
              <a:t>DDL Commands</a:t>
            </a:r>
          </a:p>
        </p:txBody>
      </p:sp>
    </p:spTree>
    <p:extLst>
      <p:ext uri="{BB962C8B-B14F-4D97-AF65-F5344CB8AC3E}">
        <p14:creationId xmlns:p14="http://schemas.microsoft.com/office/powerpoint/2010/main" val="2234414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Replication Works</a:t>
            </a:r>
          </a:p>
        </p:txBody>
      </p:sp>
      <p:pic>
        <p:nvPicPr>
          <p:cNvPr id="4" name="Content Placeholder 3"/>
          <p:cNvPicPr>
            <a:picLocks noGrp="1" noChangeAspect="1"/>
          </p:cNvPicPr>
          <p:nvPr>
            <p:ph idx="1"/>
          </p:nvPr>
        </p:nvPicPr>
        <p:blipFill>
          <a:blip r:embed="rId3"/>
          <a:stretch>
            <a:fillRect/>
          </a:stretch>
        </p:blipFill>
        <p:spPr>
          <a:xfrm>
            <a:off x="665706" y="850348"/>
            <a:ext cx="2664119" cy="5186363"/>
          </a:xfrm>
        </p:spPr>
      </p:pic>
      <p:sp>
        <p:nvSpPr>
          <p:cNvPr id="5" name="TextBox 4"/>
          <p:cNvSpPr txBox="1"/>
          <p:nvPr/>
        </p:nvSpPr>
        <p:spPr>
          <a:xfrm>
            <a:off x="3796748" y="850348"/>
            <a:ext cx="4989443" cy="4708981"/>
          </a:xfrm>
          <a:prstGeom prst="rect">
            <a:avLst/>
          </a:prstGeom>
          <a:noFill/>
        </p:spPr>
        <p:txBody>
          <a:bodyPr wrap="square" rtlCol="0">
            <a:spAutoFit/>
          </a:bodyPr>
          <a:lstStyle/>
          <a:p>
            <a:r>
              <a:rPr lang="en-US" sz="2000" dirty="0"/>
              <a:t>A </a:t>
            </a:r>
            <a:r>
              <a:rPr lang="en-US" sz="2000" b="1" dirty="0"/>
              <a:t>snapshot</a:t>
            </a:r>
            <a:r>
              <a:rPr lang="en-US" sz="2000" dirty="0"/>
              <a:t> is the process to initialize the dataset for the subscribers. It can be a backup, but more often a </a:t>
            </a:r>
            <a:r>
              <a:rPr lang="en-US" sz="2000" dirty="0" err="1"/>
              <a:t>bcp</a:t>
            </a:r>
            <a:r>
              <a:rPr lang="en-US" sz="2000" dirty="0"/>
              <a:t> process that is automated for you.</a:t>
            </a:r>
          </a:p>
          <a:p>
            <a:endParaRPr lang="en-US" sz="2000" dirty="0"/>
          </a:p>
          <a:p>
            <a:r>
              <a:rPr lang="en-US" sz="2000" b="1" dirty="0"/>
              <a:t>Agents</a:t>
            </a:r>
            <a:r>
              <a:rPr lang="en-US" sz="2000" dirty="0"/>
              <a:t> are exe programs that automate the process. You rarely ever need to know they exist.</a:t>
            </a:r>
          </a:p>
          <a:p>
            <a:endParaRPr lang="en-US" sz="2000" dirty="0"/>
          </a:p>
          <a:p>
            <a:r>
              <a:rPr lang="en-US" sz="2000" b="1" dirty="0"/>
              <a:t>Log reader agent </a:t>
            </a:r>
            <a:r>
              <a:rPr lang="en-US" sz="2000" dirty="0"/>
              <a:t>reads transactions marked as replicated in log file and puts the data into Distribution database.</a:t>
            </a:r>
          </a:p>
          <a:p>
            <a:endParaRPr lang="en-US" sz="2000" dirty="0"/>
          </a:p>
          <a:p>
            <a:r>
              <a:rPr lang="en-US" sz="2000" b="1" dirty="0"/>
              <a:t>Distribution agent </a:t>
            </a:r>
            <a:r>
              <a:rPr lang="en-US" sz="2000" dirty="0"/>
              <a:t>pushes or pulls the data into the subscriber database.</a:t>
            </a:r>
          </a:p>
        </p:txBody>
      </p:sp>
    </p:spTree>
    <p:extLst>
      <p:ext uri="{BB962C8B-B14F-4D97-AF65-F5344CB8AC3E}">
        <p14:creationId xmlns:p14="http://schemas.microsoft.com/office/powerpoint/2010/main" val="33683315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Replication Use Cases</a:t>
            </a:r>
            <a:endParaRPr lang="en-US" dirty="0"/>
          </a:p>
        </p:txBody>
      </p:sp>
      <p:sp>
        <p:nvSpPr>
          <p:cNvPr id="3" name="Content Placeholder 2"/>
          <p:cNvSpPr>
            <a:spLocks noGrp="1"/>
          </p:cNvSpPr>
          <p:nvPr>
            <p:ph idx="1"/>
          </p:nvPr>
        </p:nvSpPr>
        <p:spPr/>
        <p:txBody>
          <a:bodyPr>
            <a:normAutofit fontScale="92500"/>
          </a:bodyPr>
          <a:lstStyle/>
          <a:p>
            <a:r>
              <a:rPr lang="en-US" dirty="0"/>
              <a:t>Server to Client data replication</a:t>
            </a:r>
          </a:p>
          <a:p>
            <a:pPr lvl="1"/>
            <a:r>
              <a:rPr lang="en-US" dirty="0"/>
              <a:t>Exchanging data with mobile users</a:t>
            </a:r>
          </a:p>
          <a:p>
            <a:pPr lvl="1"/>
            <a:r>
              <a:rPr lang="en-US" dirty="0"/>
              <a:t>Consumer point of sale (POS) applications</a:t>
            </a:r>
          </a:p>
          <a:p>
            <a:pPr lvl="1"/>
            <a:r>
              <a:rPr lang="en-US" dirty="0"/>
              <a:t>Integrating data from multiple sites (regional office locations)</a:t>
            </a:r>
          </a:p>
          <a:p>
            <a:r>
              <a:rPr lang="en-US" dirty="0"/>
              <a:t>Horizontally scaling SQL Server</a:t>
            </a:r>
          </a:p>
          <a:p>
            <a:pPr lvl="1"/>
            <a:r>
              <a:rPr lang="en-US" dirty="0"/>
              <a:t>Improving scalability and availability (offload work)</a:t>
            </a:r>
          </a:p>
          <a:p>
            <a:pPr lvl="1"/>
            <a:r>
              <a:rPr lang="en-US" dirty="0"/>
              <a:t>Data warehousing and reporting</a:t>
            </a:r>
          </a:p>
          <a:p>
            <a:pPr lvl="1"/>
            <a:r>
              <a:rPr lang="en-US" dirty="0"/>
              <a:t>Integrating data from multiple sites</a:t>
            </a:r>
          </a:p>
          <a:p>
            <a:pPr lvl="1"/>
            <a:r>
              <a:rPr lang="en-US" dirty="0"/>
              <a:t>Integrating heterogeneous data (Oracle, etc.)</a:t>
            </a:r>
          </a:p>
          <a:p>
            <a:pPr lvl="1"/>
            <a:r>
              <a:rPr lang="en-US" dirty="0"/>
              <a:t>Offloading batch processing</a:t>
            </a:r>
          </a:p>
        </p:txBody>
      </p:sp>
    </p:spTree>
    <p:extLst>
      <p:ext uri="{BB962C8B-B14F-4D97-AF65-F5344CB8AC3E}">
        <p14:creationId xmlns:p14="http://schemas.microsoft.com/office/powerpoint/2010/main" val="20165346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Typical Transactional Replication Use Case</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54" y="833620"/>
            <a:ext cx="8763000" cy="4305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37251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28600" y="152400"/>
            <a:ext cx="7162800" cy="6545908"/>
          </a:xfrm>
          <a:prstGeom prst="rect">
            <a:avLst/>
          </a:prstGeom>
        </p:spPr>
      </p:pic>
    </p:spTree>
    <p:extLst>
      <p:ext uri="{BB962C8B-B14F-4D97-AF65-F5344CB8AC3E}">
        <p14:creationId xmlns:p14="http://schemas.microsoft.com/office/powerpoint/2010/main" val="28109789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fontScale="90000"/>
          </a:bodyPr>
          <a:lstStyle/>
          <a:p>
            <a:r>
              <a:rPr lang="en-US" dirty="0"/>
              <a:t>Section 2: Replication Setup Walkthrough</a:t>
            </a:r>
          </a:p>
        </p:txBody>
      </p:sp>
      <p:sp>
        <p:nvSpPr>
          <p:cNvPr id="5" name="TextBox 4"/>
          <p:cNvSpPr txBox="1"/>
          <p:nvPr/>
        </p:nvSpPr>
        <p:spPr>
          <a:xfrm>
            <a:off x="614668" y="6197600"/>
            <a:ext cx="5024132" cy="523220"/>
          </a:xfrm>
          <a:prstGeom prst="rect">
            <a:avLst/>
          </a:prstGeom>
          <a:noFill/>
        </p:spPr>
        <p:txBody>
          <a:bodyPr wrap="none" rtlCol="0">
            <a:spAutoFit/>
          </a:bodyPr>
          <a:lstStyle/>
          <a:p>
            <a:r>
              <a:rPr lang="en-US" sz="1400" dirty="0"/>
              <a:t>Photo Credit:</a:t>
            </a:r>
          </a:p>
          <a:p>
            <a:r>
              <a:rPr lang="en-US" sz="1400" dirty="0"/>
              <a:t>https://www.flickr.com/photos/fotoopa_hs/3103154432</a:t>
            </a:r>
          </a:p>
        </p:txBody>
      </p:sp>
      <p:pic>
        <p:nvPicPr>
          <p:cNvPr id="6" name="Picture 5"/>
          <p:cNvPicPr>
            <a:picLocks noChangeAspect="1"/>
          </p:cNvPicPr>
          <p:nvPr/>
        </p:nvPicPr>
        <p:blipFill>
          <a:blip r:embed="rId2"/>
          <a:stretch>
            <a:fillRect/>
          </a:stretch>
        </p:blipFill>
        <p:spPr>
          <a:xfrm>
            <a:off x="1338256" y="1083285"/>
            <a:ext cx="6200775" cy="4360139"/>
          </a:xfrm>
          <a:prstGeom prst="rect">
            <a:avLst/>
          </a:prstGeom>
        </p:spPr>
      </p:pic>
    </p:spTree>
    <p:extLst>
      <p:ext uri="{BB962C8B-B14F-4D97-AF65-F5344CB8AC3E}">
        <p14:creationId xmlns:p14="http://schemas.microsoft.com/office/powerpoint/2010/main" val="6099292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SSMS to Configure Distribution</a:t>
            </a:r>
          </a:p>
        </p:txBody>
      </p:sp>
      <p:sp>
        <p:nvSpPr>
          <p:cNvPr id="3" name="Content Placeholder 2"/>
          <p:cNvSpPr>
            <a:spLocks noGrp="1"/>
          </p:cNvSpPr>
          <p:nvPr>
            <p:ph idx="1"/>
          </p:nvPr>
        </p:nvSpPr>
        <p:spPr>
          <a:xfrm>
            <a:off x="4114800" y="931139"/>
            <a:ext cx="4750904" cy="2636520"/>
          </a:xfrm>
        </p:spPr>
        <p:txBody>
          <a:bodyPr>
            <a:normAutofit lnSpcReduction="10000"/>
          </a:bodyPr>
          <a:lstStyle/>
          <a:p>
            <a:r>
              <a:rPr lang="en-US" sz="2400" dirty="0"/>
              <a:t>In SQL 2008 + you have to install replication components. (Add/Remove Programs for SQL Server and select Add.)</a:t>
            </a:r>
          </a:p>
          <a:p>
            <a:endParaRPr lang="en-US" sz="2400" dirty="0"/>
          </a:p>
          <a:p>
            <a:endParaRPr lang="en-US" sz="2400" dirty="0"/>
          </a:p>
          <a:p>
            <a:pPr marL="0" indent="0">
              <a:buNone/>
            </a:pPr>
            <a:r>
              <a:rPr lang="en-US" sz="2400" dirty="0"/>
              <a:t>Otherwise you get an error:</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00659"/>
            <a:ext cx="342900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720059"/>
            <a:ext cx="5962650"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09748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Replication Component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991853"/>
            <a:ext cx="4924425"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Line Callout 1 3"/>
          <p:cNvSpPr/>
          <p:nvPr/>
        </p:nvSpPr>
        <p:spPr>
          <a:xfrm>
            <a:off x="5861153" y="991853"/>
            <a:ext cx="3162925" cy="1573967"/>
          </a:xfrm>
          <a:prstGeom prst="borderCallout1">
            <a:avLst>
              <a:gd name="adj1" fmla="val 53036"/>
              <a:gd name="adj2" fmla="val -750"/>
              <a:gd name="adj3" fmla="val 112500"/>
              <a:gd name="adj4" fmla="val -38333"/>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Make sure to select the SQL Server Replication Feature.</a:t>
            </a:r>
          </a:p>
        </p:txBody>
      </p:sp>
    </p:spTree>
    <p:extLst>
      <p:ext uri="{BB962C8B-B14F-4D97-AF65-F5344CB8AC3E}">
        <p14:creationId xmlns:p14="http://schemas.microsoft.com/office/powerpoint/2010/main" val="40758763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Snapshot Folder Setup</a:t>
            </a:r>
          </a:p>
        </p:txBody>
      </p:sp>
      <p:sp>
        <p:nvSpPr>
          <p:cNvPr id="3" name="Content Placeholder 2"/>
          <p:cNvSpPr>
            <a:spLocks noGrp="1"/>
          </p:cNvSpPr>
          <p:nvPr>
            <p:ph idx="1"/>
          </p:nvPr>
        </p:nvSpPr>
        <p:spPr>
          <a:xfrm>
            <a:off x="457200" y="940158"/>
            <a:ext cx="3725932" cy="5186005"/>
          </a:xfrm>
        </p:spPr>
        <p:txBody>
          <a:bodyPr/>
          <a:lstStyle/>
          <a:p>
            <a:r>
              <a:rPr lang="en-US" dirty="0"/>
              <a:t>Default is local folder</a:t>
            </a:r>
          </a:p>
          <a:p>
            <a:r>
              <a:rPr lang="en-US" dirty="0"/>
              <a:t>Change to a share with read permissions from subscriber, write from distributor agent account.</a:t>
            </a:r>
          </a:p>
          <a:p>
            <a:r>
              <a:rPr lang="en-US" sz="2400" dirty="0"/>
              <a:t>\\distribserver\Repldata</a:t>
            </a:r>
          </a:p>
        </p:txBody>
      </p:sp>
      <p:pic>
        <p:nvPicPr>
          <p:cNvPr id="4" name="Picture 3"/>
          <p:cNvPicPr>
            <a:picLocks noChangeAspect="1"/>
          </p:cNvPicPr>
          <p:nvPr/>
        </p:nvPicPr>
        <p:blipFill>
          <a:blip r:embed="rId2"/>
          <a:stretch>
            <a:fillRect/>
          </a:stretch>
        </p:blipFill>
        <p:spPr>
          <a:xfrm>
            <a:off x="4183132" y="1147147"/>
            <a:ext cx="4772025" cy="4314825"/>
          </a:xfrm>
          <a:prstGeom prst="rect">
            <a:avLst/>
          </a:prstGeom>
        </p:spPr>
      </p:pic>
    </p:spTree>
    <p:extLst>
      <p:ext uri="{BB962C8B-B14F-4D97-AF65-F5344CB8AC3E}">
        <p14:creationId xmlns:p14="http://schemas.microsoft.com/office/powerpoint/2010/main" val="3208252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Distributor Setup</a:t>
            </a:r>
          </a:p>
        </p:txBody>
      </p:sp>
      <p:sp>
        <p:nvSpPr>
          <p:cNvPr id="3" name="Content Placeholder 2"/>
          <p:cNvSpPr>
            <a:spLocks noGrp="1"/>
          </p:cNvSpPr>
          <p:nvPr>
            <p:ph idx="1"/>
          </p:nvPr>
        </p:nvSpPr>
        <p:spPr>
          <a:xfrm>
            <a:off x="5486399" y="1051065"/>
            <a:ext cx="3372787" cy="4389120"/>
          </a:xfrm>
        </p:spPr>
        <p:txBody>
          <a:bodyPr>
            <a:normAutofit fontScale="92500"/>
          </a:bodyPr>
          <a:lstStyle/>
          <a:p>
            <a:r>
              <a:rPr lang="en-US" dirty="0"/>
              <a:t>For small environments Publisher and Distributor can be the same server.</a:t>
            </a:r>
          </a:p>
          <a:p>
            <a:r>
              <a:rPr lang="en-US" dirty="0"/>
              <a:t>It will create a DB called Distribution</a:t>
            </a:r>
          </a:p>
          <a:p>
            <a:r>
              <a:rPr lang="en-US" dirty="0"/>
              <a:t>Optimize file size after creation</a:t>
            </a:r>
          </a:p>
        </p:txBody>
      </p:sp>
      <p:pic>
        <p:nvPicPr>
          <p:cNvPr id="4" name="Picture 3"/>
          <p:cNvPicPr>
            <a:picLocks noChangeAspect="1"/>
          </p:cNvPicPr>
          <p:nvPr/>
        </p:nvPicPr>
        <p:blipFill>
          <a:blip r:embed="rId2"/>
          <a:stretch>
            <a:fillRect/>
          </a:stretch>
        </p:blipFill>
        <p:spPr>
          <a:xfrm>
            <a:off x="459054" y="1051065"/>
            <a:ext cx="4772025" cy="4314825"/>
          </a:xfrm>
          <a:prstGeom prst="rect">
            <a:avLst/>
          </a:prstGeom>
        </p:spPr>
      </p:pic>
    </p:spTree>
    <p:extLst>
      <p:ext uri="{BB962C8B-B14F-4D97-AF65-F5344CB8AC3E}">
        <p14:creationId xmlns:p14="http://schemas.microsoft.com/office/powerpoint/2010/main" val="29450669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958409"/>
            <a:ext cx="7821090" cy="2671482"/>
          </a:xfrm>
        </p:spPr>
        <p:txBody>
          <a:bodyPr/>
          <a:lstStyle/>
          <a:p>
            <a:r>
              <a:rPr lang="en-US" dirty="0"/>
              <a:t>What is an affordable, customizable, native feature set for horizontally scaling SQL Server?</a:t>
            </a:r>
          </a:p>
        </p:txBody>
      </p:sp>
      <p:sp>
        <p:nvSpPr>
          <p:cNvPr id="3" name="Content Placeholder 2"/>
          <p:cNvSpPr>
            <a:spLocks noGrp="1"/>
          </p:cNvSpPr>
          <p:nvPr>
            <p:ph idx="1"/>
          </p:nvPr>
        </p:nvSpPr>
        <p:spPr>
          <a:xfrm>
            <a:off x="592173" y="3435927"/>
            <a:ext cx="6711654" cy="990600"/>
          </a:xfrm>
        </p:spPr>
        <p:txBody>
          <a:bodyPr>
            <a:normAutofit/>
          </a:bodyPr>
          <a:lstStyle/>
          <a:p>
            <a:r>
              <a:rPr lang="en-US" sz="2400" dirty="0"/>
              <a:t>SQL Server Transactional Replication</a:t>
            </a:r>
          </a:p>
        </p:txBody>
      </p:sp>
    </p:spTree>
    <p:extLst>
      <p:ext uri="{BB962C8B-B14F-4D97-AF65-F5344CB8AC3E}">
        <p14:creationId xmlns:p14="http://schemas.microsoft.com/office/powerpoint/2010/main" val="37515161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 on Distributor Setup</a:t>
            </a:r>
          </a:p>
        </p:txBody>
      </p:sp>
      <p:pic>
        <p:nvPicPr>
          <p:cNvPr id="4" name="Content Placeholder 3"/>
          <p:cNvPicPr>
            <a:picLocks noGrp="1" noChangeAspect="1"/>
          </p:cNvPicPr>
          <p:nvPr>
            <p:ph idx="1"/>
          </p:nvPr>
        </p:nvPicPr>
        <p:blipFill>
          <a:blip r:embed="rId2"/>
          <a:stretch>
            <a:fillRect/>
          </a:stretch>
        </p:blipFill>
        <p:spPr>
          <a:xfrm>
            <a:off x="93391" y="928308"/>
            <a:ext cx="4480463" cy="4051197"/>
          </a:xfrm>
          <a:prstGeom prst="rect">
            <a:avLst/>
          </a:prstGeom>
        </p:spPr>
      </p:pic>
      <p:pic>
        <p:nvPicPr>
          <p:cNvPr id="6" name="Picture 5"/>
          <p:cNvPicPr>
            <a:picLocks noChangeAspect="1"/>
          </p:cNvPicPr>
          <p:nvPr/>
        </p:nvPicPr>
        <p:blipFill>
          <a:blip r:embed="rId3"/>
          <a:stretch>
            <a:fillRect/>
          </a:stretch>
        </p:blipFill>
        <p:spPr>
          <a:xfrm>
            <a:off x="4573854" y="926423"/>
            <a:ext cx="4482548" cy="4053082"/>
          </a:xfrm>
          <a:prstGeom prst="rect">
            <a:avLst/>
          </a:prstGeom>
        </p:spPr>
      </p:pic>
      <p:sp>
        <p:nvSpPr>
          <p:cNvPr id="7" name="TextBox 6"/>
          <p:cNvSpPr txBox="1"/>
          <p:nvPr/>
        </p:nvSpPr>
        <p:spPr>
          <a:xfrm>
            <a:off x="357809" y="5167300"/>
            <a:ext cx="7879208" cy="369332"/>
          </a:xfrm>
          <a:prstGeom prst="rect">
            <a:avLst/>
          </a:prstGeom>
          <a:noFill/>
        </p:spPr>
        <p:txBody>
          <a:bodyPr wrap="none" rtlCol="0">
            <a:spAutoFit/>
          </a:bodyPr>
          <a:lstStyle/>
          <a:p>
            <a:r>
              <a:rPr lang="en-US" dirty="0"/>
              <a:t>If using </a:t>
            </a:r>
            <a:r>
              <a:rPr lang="en-US" dirty="0" err="1"/>
              <a:t>AlwaysOn</a:t>
            </a:r>
            <a:r>
              <a:rPr lang="en-US" dirty="0"/>
              <a:t> or multiple publishers, you add in dialog now, or </a:t>
            </a:r>
            <a:r>
              <a:rPr lang="en-US" dirty="0" err="1"/>
              <a:t>tsql</a:t>
            </a:r>
            <a:r>
              <a:rPr lang="en-US" dirty="0"/>
              <a:t> later.</a:t>
            </a:r>
          </a:p>
        </p:txBody>
      </p:sp>
    </p:spTree>
    <p:extLst>
      <p:ext uri="{BB962C8B-B14F-4D97-AF65-F5344CB8AC3E}">
        <p14:creationId xmlns:p14="http://schemas.microsoft.com/office/powerpoint/2010/main" val="29107617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Finalizing Distribution Server Setup</a:t>
            </a:r>
          </a:p>
        </p:txBody>
      </p:sp>
      <p:sp>
        <p:nvSpPr>
          <p:cNvPr id="3" name="Content Placeholder 2"/>
          <p:cNvSpPr>
            <a:spLocks noGrp="1"/>
          </p:cNvSpPr>
          <p:nvPr>
            <p:ph idx="1"/>
          </p:nvPr>
        </p:nvSpPr>
        <p:spPr>
          <a:xfrm>
            <a:off x="457200" y="4770783"/>
            <a:ext cx="8229600" cy="1355380"/>
          </a:xfrm>
        </p:spPr>
        <p:txBody>
          <a:bodyPr>
            <a:normAutofit fontScale="92500" lnSpcReduction="10000"/>
          </a:bodyPr>
          <a:lstStyle/>
          <a:p>
            <a:r>
              <a:rPr lang="en-US" dirty="0"/>
              <a:t>Create a password for distributor (subscriber setup will use it.</a:t>
            </a:r>
          </a:p>
          <a:p>
            <a:r>
              <a:rPr lang="en-US" dirty="0"/>
              <a:t>Next until complete. Script out if curious.</a:t>
            </a:r>
          </a:p>
        </p:txBody>
      </p:sp>
      <p:pic>
        <p:nvPicPr>
          <p:cNvPr id="4" name="Picture 3"/>
          <p:cNvPicPr>
            <a:picLocks noChangeAspect="1"/>
          </p:cNvPicPr>
          <p:nvPr/>
        </p:nvPicPr>
        <p:blipFill>
          <a:blip r:embed="rId2"/>
          <a:stretch>
            <a:fillRect/>
          </a:stretch>
        </p:blipFill>
        <p:spPr>
          <a:xfrm>
            <a:off x="158404" y="815994"/>
            <a:ext cx="4373839" cy="3954789"/>
          </a:xfrm>
          <a:prstGeom prst="rect">
            <a:avLst/>
          </a:prstGeom>
        </p:spPr>
      </p:pic>
      <p:pic>
        <p:nvPicPr>
          <p:cNvPr id="5" name="Picture 4"/>
          <p:cNvPicPr>
            <a:picLocks noChangeAspect="1"/>
          </p:cNvPicPr>
          <p:nvPr/>
        </p:nvPicPr>
        <p:blipFill>
          <a:blip r:embed="rId3"/>
          <a:stretch>
            <a:fillRect/>
          </a:stretch>
        </p:blipFill>
        <p:spPr>
          <a:xfrm>
            <a:off x="4611758" y="815994"/>
            <a:ext cx="4373838" cy="3954787"/>
          </a:xfrm>
          <a:prstGeom prst="rect">
            <a:avLst/>
          </a:prstGeom>
        </p:spPr>
      </p:pic>
    </p:spTree>
    <p:extLst>
      <p:ext uri="{BB962C8B-B14F-4D97-AF65-F5344CB8AC3E}">
        <p14:creationId xmlns:p14="http://schemas.microsoft.com/office/powerpoint/2010/main" val="3411159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Enable Publications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650" y="1011283"/>
            <a:ext cx="4273804"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50" y="3716383"/>
            <a:ext cx="6855069" cy="1805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ine Callout 1 5"/>
          <p:cNvSpPr/>
          <p:nvPr/>
        </p:nvSpPr>
        <p:spPr>
          <a:xfrm>
            <a:off x="5532647" y="1489791"/>
            <a:ext cx="3401491" cy="1312192"/>
          </a:xfrm>
          <a:prstGeom prst="borderCallout1">
            <a:avLst>
              <a:gd name="adj1" fmla="val 99859"/>
              <a:gd name="adj2" fmla="val 53364"/>
              <a:gd name="adj3" fmla="val 286141"/>
              <a:gd name="adj4" fmla="val 22923"/>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You must enable your database to be a publisher.</a:t>
            </a:r>
          </a:p>
        </p:txBody>
      </p:sp>
    </p:spTree>
    <p:extLst>
      <p:ext uri="{BB962C8B-B14F-4D97-AF65-F5344CB8AC3E}">
        <p14:creationId xmlns:p14="http://schemas.microsoft.com/office/powerpoint/2010/main" val="30577208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Publication</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89" y="928141"/>
            <a:ext cx="3631400" cy="2681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7331" y="928141"/>
            <a:ext cx="4819650"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38222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182"/>
            <a:ext cx="9144000" cy="724507"/>
          </a:xfrm>
        </p:spPr>
        <p:txBody>
          <a:bodyPr>
            <a:normAutofit fontScale="90000"/>
          </a:bodyPr>
          <a:lstStyle/>
          <a:p>
            <a:pPr algn="ctr"/>
            <a:r>
              <a:rPr lang="en-US" dirty="0"/>
              <a:t>Articles – be selective choose needed columns</a:t>
            </a:r>
          </a:p>
        </p:txBody>
      </p:sp>
      <p:sp>
        <p:nvSpPr>
          <p:cNvPr id="3" name="Content Placeholder 2"/>
          <p:cNvSpPr>
            <a:spLocks noGrp="1"/>
          </p:cNvSpPr>
          <p:nvPr>
            <p:ph idx="1"/>
          </p:nvPr>
        </p:nvSpPr>
        <p:spPr/>
        <p:txBody>
          <a:bodyPr/>
          <a:lstStyle/>
          <a:p>
            <a:r>
              <a:rPr lang="en-US"/>
              <a:t>Be picky about what data you want on the subscribers.</a:t>
            </a:r>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09" y="2014331"/>
            <a:ext cx="4772025"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29381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Replication Settings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97" y="871330"/>
            <a:ext cx="5171660" cy="1868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867835"/>
            <a:ext cx="4343400"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a:spLocks noGrp="1"/>
          </p:cNvSpPr>
          <p:nvPr>
            <p:ph idx="1"/>
          </p:nvPr>
        </p:nvSpPr>
        <p:spPr>
          <a:xfrm>
            <a:off x="230454" y="2873157"/>
            <a:ext cx="4343400" cy="3441878"/>
          </a:xfrm>
        </p:spPr>
        <p:txBody>
          <a:bodyPr>
            <a:normAutofit fontScale="77500" lnSpcReduction="20000"/>
          </a:bodyPr>
          <a:lstStyle/>
          <a:p>
            <a:r>
              <a:rPr lang="en-US" dirty="0"/>
              <a:t>Change options to your preferences, like copying non-clustered indexes or permissions.</a:t>
            </a:r>
          </a:p>
          <a:p>
            <a:r>
              <a:rPr lang="en-US" dirty="0"/>
              <a:t>You can use post snapshot deployment scripts to customize your indexing on a server by server basis using t-</a:t>
            </a:r>
            <a:r>
              <a:rPr lang="en-US" dirty="0" err="1"/>
              <a:t>sql</a:t>
            </a:r>
            <a:r>
              <a:rPr lang="en-US" dirty="0"/>
              <a:t> and @@</a:t>
            </a:r>
            <a:r>
              <a:rPr lang="en-US" dirty="0" err="1"/>
              <a:t>servername</a:t>
            </a:r>
            <a:r>
              <a:rPr lang="en-US" dirty="0"/>
              <a:t> checks.</a:t>
            </a:r>
          </a:p>
        </p:txBody>
      </p:sp>
    </p:spTree>
    <p:extLst>
      <p:ext uri="{BB962C8B-B14F-4D97-AF65-F5344CB8AC3E}">
        <p14:creationId xmlns:p14="http://schemas.microsoft.com/office/powerpoint/2010/main" val="25497203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Table Row Filters</a:t>
            </a:r>
          </a:p>
        </p:txBody>
      </p:sp>
      <p:sp>
        <p:nvSpPr>
          <p:cNvPr id="3" name="Content Placeholder 2"/>
          <p:cNvSpPr>
            <a:spLocks noGrp="1"/>
          </p:cNvSpPr>
          <p:nvPr>
            <p:ph idx="1"/>
          </p:nvPr>
        </p:nvSpPr>
        <p:spPr/>
        <p:txBody>
          <a:bodyPr/>
          <a:lstStyle/>
          <a:p>
            <a:r>
              <a:rPr lang="en-US" dirty="0"/>
              <a:t>Filter data e.g. where </a:t>
            </a:r>
            <a:r>
              <a:rPr lang="en-US" dirty="0" err="1"/>
              <a:t>StoreID</a:t>
            </a:r>
            <a:r>
              <a:rPr lang="en-US" dirty="0"/>
              <a:t>=100. </a:t>
            </a:r>
          </a:p>
          <a:p>
            <a:r>
              <a:rPr lang="en-US" dirty="0"/>
              <a:t>Warning: don’t get complex as this is evaluated for every row.</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703444"/>
            <a:ext cx="5334000"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83730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Select Snapshot Agent Properties</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114800" y="1040959"/>
            <a:ext cx="4775218" cy="2830818"/>
          </a:xfrm>
        </p:spPr>
      </p:pic>
      <p:sp>
        <p:nvSpPr>
          <p:cNvPr id="6" name="Content Placeholder 2"/>
          <p:cNvSpPr txBox="1">
            <a:spLocks/>
          </p:cNvSpPr>
          <p:nvPr/>
        </p:nvSpPr>
        <p:spPr>
          <a:xfrm>
            <a:off x="159026" y="1027543"/>
            <a:ext cx="3747052" cy="3169920"/>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Warning! Hidden selection in this dialog window.</a:t>
            </a:r>
          </a:p>
          <a:p>
            <a:r>
              <a:rPr lang="en-US" dirty="0"/>
              <a:t>Immediate Sync is on when first option is selected.</a:t>
            </a:r>
          </a:p>
          <a:p>
            <a:r>
              <a:rPr lang="en-US" dirty="0"/>
              <a:t>Immediate Sync keeps snapshots useable for retention period (default 48 hours)</a:t>
            </a:r>
          </a:p>
        </p:txBody>
      </p:sp>
      <p:sp>
        <p:nvSpPr>
          <p:cNvPr id="7" name="Content Placeholder 2"/>
          <p:cNvSpPr txBox="1">
            <a:spLocks/>
          </p:cNvSpPr>
          <p:nvPr/>
        </p:nvSpPr>
        <p:spPr>
          <a:xfrm>
            <a:off x="159026" y="4374062"/>
            <a:ext cx="8432818" cy="1524000"/>
          </a:xfrm>
          <a:prstGeom prst="rect">
            <a:avLst/>
          </a:prstGeom>
        </p:spPr>
        <p:txBody>
          <a:bodyPr vert="horz" lIns="91440" tIns="45720" rIns="91440" bIns="45720" rtlCol="0">
            <a:normAutofit fontScale="92500"/>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For high replication transaction </a:t>
            </a:r>
            <a:r>
              <a:rPr lang="en-US" dirty="0" err="1"/>
              <a:t>env</a:t>
            </a:r>
            <a:r>
              <a:rPr lang="en-US" dirty="0"/>
              <a:t>. this could bloat distribution </a:t>
            </a:r>
            <a:r>
              <a:rPr lang="en-US" dirty="0" err="1"/>
              <a:t>db</a:t>
            </a:r>
            <a:r>
              <a:rPr lang="en-US" dirty="0"/>
              <a:t> size.</a:t>
            </a:r>
          </a:p>
          <a:p>
            <a:r>
              <a:rPr lang="en-US" dirty="0"/>
              <a:t>Can toggle it on/off with exec </a:t>
            </a:r>
            <a:r>
              <a:rPr lang="en-US" dirty="0" err="1"/>
              <a:t>sp_changepublication</a:t>
            </a:r>
            <a:r>
              <a:rPr lang="en-US" dirty="0"/>
              <a:t> @publication='AdvWorks2012', @property='</a:t>
            </a:r>
            <a:r>
              <a:rPr lang="en-US" dirty="0" err="1"/>
              <a:t>immediate_sync</a:t>
            </a:r>
            <a:r>
              <a:rPr lang="en-US" dirty="0"/>
              <a:t>', @value='FALSE'</a:t>
            </a:r>
          </a:p>
        </p:txBody>
      </p:sp>
    </p:spTree>
    <p:extLst>
      <p:ext uri="{BB962C8B-B14F-4D97-AF65-F5344CB8AC3E}">
        <p14:creationId xmlns:p14="http://schemas.microsoft.com/office/powerpoint/2010/main" val="38689371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Select Security Method for Snapshot Agent</a:t>
            </a:r>
            <a:endParaRPr lang="en-US" dirty="0"/>
          </a:p>
        </p:txBody>
      </p:sp>
      <p:sp>
        <p:nvSpPr>
          <p:cNvPr id="3" name="Content Placeholder 2"/>
          <p:cNvSpPr>
            <a:spLocks noGrp="1"/>
          </p:cNvSpPr>
          <p:nvPr>
            <p:ph idx="1"/>
          </p:nvPr>
        </p:nvSpPr>
        <p:spPr>
          <a:xfrm>
            <a:off x="457200" y="940158"/>
            <a:ext cx="3369365" cy="5186005"/>
          </a:xfrm>
        </p:spPr>
        <p:txBody>
          <a:bodyPr>
            <a:normAutofit/>
          </a:bodyPr>
          <a:lstStyle/>
          <a:p>
            <a:r>
              <a:rPr lang="en-US" sz="2400" dirty="0"/>
              <a:t>The snapshot agent is responsible for moving data from the publication </a:t>
            </a:r>
            <a:r>
              <a:rPr lang="en-US" sz="2400" dirty="0" err="1"/>
              <a:t>db</a:t>
            </a:r>
            <a:r>
              <a:rPr lang="en-US" sz="2400" dirty="0"/>
              <a:t> to the snapshot folder as well as to distribution db. So, it needs write ability on snapshot folder and </a:t>
            </a:r>
            <a:r>
              <a:rPr lang="en-US" sz="2400" dirty="0" err="1"/>
              <a:t>db_owner</a:t>
            </a:r>
            <a:r>
              <a:rPr lang="en-US" sz="2400" dirty="0"/>
              <a:t> on both publication </a:t>
            </a:r>
            <a:r>
              <a:rPr lang="en-US" sz="2400" dirty="0" err="1"/>
              <a:t>db</a:t>
            </a:r>
            <a:r>
              <a:rPr lang="en-US" sz="2400" dirty="0"/>
              <a:t> and distribution db.</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6565" y="1090654"/>
            <a:ext cx="5181600"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92367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 a Subscriber</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913436" y="2090826"/>
            <a:ext cx="4775218" cy="2821287"/>
          </a:xfrm>
        </p:spPr>
      </p:pic>
      <p:sp>
        <p:nvSpPr>
          <p:cNvPr id="5" name="TextBox 4"/>
          <p:cNvSpPr txBox="1"/>
          <p:nvPr/>
        </p:nvSpPr>
        <p:spPr>
          <a:xfrm>
            <a:off x="459054" y="1070234"/>
            <a:ext cx="7620000"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t>Start the New Subscription Wizard on subscriber (SSMS Replication | Local Subscriptions – New Subscriptions…). </a:t>
            </a:r>
          </a:p>
        </p:txBody>
      </p:sp>
      <p:sp>
        <p:nvSpPr>
          <p:cNvPr id="6" name="TextBox 5"/>
          <p:cNvSpPr txBox="1"/>
          <p:nvPr/>
        </p:nvSpPr>
        <p:spPr>
          <a:xfrm>
            <a:off x="459054" y="2090826"/>
            <a:ext cx="2950068"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Choose Push or Pull wisely in this dialog box. </a:t>
            </a:r>
          </a:p>
          <a:p>
            <a:pPr marL="285750" indent="-285750">
              <a:buFont typeface="Wingdings" panose="05000000000000000000" pitchFamily="2" charset="2"/>
              <a:buChar char="§"/>
            </a:pPr>
            <a:r>
              <a:rPr lang="en-US" dirty="0"/>
              <a:t>In the case of a Push subscription, the Distribution Agent runs on the Distributor, else for Pull the subscriber.</a:t>
            </a:r>
          </a:p>
          <a:p>
            <a:pPr marL="285750" indent="-285750">
              <a:buFont typeface="Wingdings" panose="05000000000000000000" pitchFamily="2" charset="2"/>
              <a:buChar char="§"/>
            </a:pPr>
            <a:r>
              <a:rPr lang="en-US" dirty="0"/>
              <a:t>WAN or &gt;= 5 subscribers use Pull</a:t>
            </a:r>
          </a:p>
        </p:txBody>
      </p:sp>
    </p:spTree>
    <p:extLst>
      <p:ext uri="{BB962C8B-B14F-4D97-AF65-F5344CB8AC3E}">
        <p14:creationId xmlns:p14="http://schemas.microsoft.com/office/powerpoint/2010/main" val="40221308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Transactional Replication and not…?</a:t>
            </a:r>
          </a:p>
        </p:txBody>
      </p:sp>
      <p:sp>
        <p:nvSpPr>
          <p:cNvPr id="3" name="Content Placeholder 2"/>
          <p:cNvSpPr>
            <a:spLocks noGrp="1"/>
          </p:cNvSpPr>
          <p:nvPr>
            <p:ph idx="1"/>
          </p:nvPr>
        </p:nvSpPr>
        <p:spPr/>
        <p:txBody>
          <a:bodyPr>
            <a:normAutofit fontScale="92500" lnSpcReduction="20000"/>
          </a:bodyPr>
          <a:lstStyle/>
          <a:p>
            <a:r>
              <a:rPr lang="en-US" dirty="0"/>
              <a:t>Always-on – Enterprise only feature $$$, limited copies and not customizable = limited scalability</a:t>
            </a:r>
          </a:p>
          <a:p>
            <a:r>
              <a:rPr lang="en-US" dirty="0"/>
              <a:t>Database Mirroring – On deprecation list (for Always-on), limited copies = limited scalability</a:t>
            </a:r>
          </a:p>
          <a:p>
            <a:r>
              <a:rPr lang="en-US" dirty="0"/>
              <a:t>Log shipping – Read-only yes, but only in-between updates</a:t>
            </a:r>
          </a:p>
          <a:p>
            <a:r>
              <a:rPr lang="en-US" dirty="0"/>
              <a:t>Service broker – Requires a lot of coding and potential re-write of your application</a:t>
            </a:r>
          </a:p>
          <a:p>
            <a:r>
              <a:rPr lang="en-US" dirty="0"/>
              <a:t>Clustering – clustering provides high availability of SQL Engine, no data duplication</a:t>
            </a:r>
          </a:p>
          <a:p>
            <a:r>
              <a:rPr lang="en-US" dirty="0"/>
              <a:t>3</a:t>
            </a:r>
            <a:r>
              <a:rPr lang="en-US" baseline="30000" dirty="0"/>
              <a:t>rd</a:t>
            </a:r>
            <a:r>
              <a:rPr lang="en-US" dirty="0"/>
              <a:t> party applications – Not free, some are new to industry, unlike replication - been around forever.</a:t>
            </a:r>
          </a:p>
        </p:txBody>
      </p:sp>
    </p:spTree>
    <p:extLst>
      <p:ext uri="{BB962C8B-B14F-4D97-AF65-F5344CB8AC3E}">
        <p14:creationId xmlns:p14="http://schemas.microsoft.com/office/powerpoint/2010/main" val="15648809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Select Subscriber DB</a:t>
            </a:r>
            <a:endParaRPr lang="en-US" dirty="0"/>
          </a:p>
        </p:txBody>
      </p:sp>
      <p:sp>
        <p:nvSpPr>
          <p:cNvPr id="3" name="Content Placeholder 2"/>
          <p:cNvSpPr>
            <a:spLocks noGrp="1"/>
          </p:cNvSpPr>
          <p:nvPr>
            <p:ph idx="1"/>
          </p:nvPr>
        </p:nvSpPr>
        <p:spPr/>
        <p:txBody>
          <a:bodyPr/>
          <a:lstStyle/>
          <a:p>
            <a:r>
              <a:rPr lang="en-US" dirty="0"/>
              <a:t>Simply choose which database the subscription will store its data in:</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451652" y="2252870"/>
            <a:ext cx="4097020" cy="3195955"/>
          </a:xfrm>
          <a:prstGeom prst="rect">
            <a:avLst/>
          </a:prstGeom>
        </p:spPr>
      </p:pic>
    </p:spTree>
    <p:extLst>
      <p:ext uri="{BB962C8B-B14F-4D97-AF65-F5344CB8AC3E}">
        <p14:creationId xmlns:p14="http://schemas.microsoft.com/office/powerpoint/2010/main" val="14504369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661" y="4182"/>
            <a:ext cx="8736495" cy="724507"/>
          </a:xfrm>
        </p:spPr>
        <p:txBody>
          <a:bodyPr>
            <a:normAutofit fontScale="90000"/>
          </a:bodyPr>
          <a:lstStyle/>
          <a:p>
            <a:pPr algn="ctr"/>
            <a:r>
              <a:rPr lang="en-US"/>
              <a:t>Choose Security Method for Distribution Agent</a:t>
            </a:r>
            <a:endParaRPr lang="en-US" dirty="0"/>
          </a:p>
        </p:txBody>
      </p:sp>
      <p:sp>
        <p:nvSpPr>
          <p:cNvPr id="8" name="Content Placeholder 7"/>
          <p:cNvSpPr>
            <a:spLocks noGrp="1"/>
          </p:cNvSpPr>
          <p:nvPr>
            <p:ph idx="1"/>
          </p:nvPr>
        </p:nvSpPr>
        <p:spPr>
          <a:xfrm>
            <a:off x="457200" y="946038"/>
            <a:ext cx="8229600" cy="5186005"/>
          </a:xfrm>
        </p:spPr>
        <p:txBody>
          <a:bodyPr>
            <a:normAutofit/>
          </a:bodyPr>
          <a:lstStyle/>
          <a:p>
            <a:r>
              <a:rPr lang="en-US" sz="2400" dirty="0"/>
              <a:t>Based on push or pull model the choices will differ</a:t>
            </a:r>
          </a:p>
        </p:txBody>
      </p:sp>
      <p:pic>
        <p:nvPicPr>
          <p:cNvPr id="4" name="Picture 3"/>
          <p:cNvPicPr/>
          <p:nvPr/>
        </p:nvPicPr>
        <p:blipFill>
          <a:blip r:embed="rId3"/>
          <a:stretch>
            <a:fillRect/>
          </a:stretch>
        </p:blipFill>
        <p:spPr>
          <a:xfrm>
            <a:off x="4135506" y="1724268"/>
            <a:ext cx="4819650" cy="647700"/>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4553434" y="2484782"/>
            <a:ext cx="4088765" cy="3297555"/>
          </a:xfrm>
          <a:prstGeom prst="rect">
            <a:avLst/>
          </a:prstGeom>
        </p:spPr>
      </p:pic>
      <p:sp>
        <p:nvSpPr>
          <p:cNvPr id="7" name="Content Placeholder 2"/>
          <p:cNvSpPr txBox="1">
            <a:spLocks/>
          </p:cNvSpPr>
          <p:nvPr/>
        </p:nvSpPr>
        <p:spPr>
          <a:xfrm>
            <a:off x="118371" y="1729409"/>
            <a:ext cx="3972990" cy="4211955"/>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The Distribution Agent always uses Windows </a:t>
            </a:r>
            <a:r>
              <a:rPr lang="en-US" dirty="0" err="1"/>
              <a:t>auth</a:t>
            </a:r>
            <a:r>
              <a:rPr lang="en-US" dirty="0"/>
              <a:t> (via impersonation) to connect to the local instance where it is located. </a:t>
            </a:r>
          </a:p>
          <a:p>
            <a:r>
              <a:rPr lang="en-US" dirty="0"/>
              <a:t>Account needs read access to snapshot folder.</a:t>
            </a:r>
          </a:p>
          <a:p>
            <a:r>
              <a:rPr lang="en-US" dirty="0" err="1"/>
              <a:t>Db_owner</a:t>
            </a:r>
            <a:r>
              <a:rPr lang="en-US" dirty="0"/>
              <a:t> on subscriber db.</a:t>
            </a:r>
          </a:p>
          <a:p>
            <a:r>
              <a:rPr lang="en-US" dirty="0"/>
              <a:t>Member of the Publication Access List (PAL)</a:t>
            </a:r>
          </a:p>
        </p:txBody>
      </p:sp>
    </p:spTree>
    <p:extLst>
      <p:ext uri="{BB962C8B-B14F-4D97-AF65-F5344CB8AC3E}">
        <p14:creationId xmlns:p14="http://schemas.microsoft.com/office/powerpoint/2010/main" val="12428251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Finally, Choose Initialization Method</a:t>
            </a:r>
            <a:endParaRPr lang="en-US" dirty="0"/>
          </a:p>
        </p:txBody>
      </p:sp>
      <p:sp>
        <p:nvSpPr>
          <p:cNvPr id="3" name="Content Placeholder 2"/>
          <p:cNvSpPr>
            <a:spLocks noGrp="1"/>
          </p:cNvSpPr>
          <p:nvPr>
            <p:ph idx="1"/>
          </p:nvPr>
        </p:nvSpPr>
        <p:spPr/>
        <p:txBody>
          <a:bodyPr>
            <a:normAutofit/>
          </a:bodyPr>
          <a:lstStyle/>
          <a:p>
            <a:r>
              <a:rPr lang="en-US" sz="2800" dirty="0"/>
              <a:t>Choose the “immediately” option here, unless you want to delay adding subscribers.</a:t>
            </a:r>
          </a:p>
        </p:txBody>
      </p:sp>
      <p:pic>
        <p:nvPicPr>
          <p:cNvPr id="4" name="Picture 3"/>
          <p:cNvPicPr/>
          <p:nvPr/>
        </p:nvPicPr>
        <p:blipFill>
          <a:blip r:embed="rId2"/>
          <a:stretch>
            <a:fillRect/>
          </a:stretch>
        </p:blipFill>
        <p:spPr>
          <a:xfrm>
            <a:off x="1745974" y="2504460"/>
            <a:ext cx="5267325" cy="2057400"/>
          </a:xfrm>
          <a:prstGeom prst="rect">
            <a:avLst/>
          </a:prstGeom>
        </p:spPr>
      </p:pic>
    </p:spTree>
    <p:extLst>
      <p:ext uri="{BB962C8B-B14F-4D97-AF65-F5344CB8AC3E}">
        <p14:creationId xmlns:p14="http://schemas.microsoft.com/office/powerpoint/2010/main" val="41921000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Progress of Snapshot BCP</a:t>
            </a:r>
          </a:p>
        </p:txBody>
      </p:sp>
      <p:pic>
        <p:nvPicPr>
          <p:cNvPr id="5" name="Picture 4"/>
          <p:cNvPicPr>
            <a:picLocks noChangeAspect="1"/>
          </p:cNvPicPr>
          <p:nvPr/>
        </p:nvPicPr>
        <p:blipFill>
          <a:blip r:embed="rId2"/>
          <a:stretch>
            <a:fillRect/>
          </a:stretch>
        </p:blipFill>
        <p:spPr>
          <a:xfrm>
            <a:off x="1125890" y="859024"/>
            <a:ext cx="6297410" cy="5132141"/>
          </a:xfrm>
          <a:prstGeom prst="rect">
            <a:avLst/>
          </a:prstGeom>
        </p:spPr>
      </p:pic>
    </p:spTree>
    <p:extLst>
      <p:ext uri="{BB962C8B-B14F-4D97-AF65-F5344CB8AC3E}">
        <p14:creationId xmlns:p14="http://schemas.microsoft.com/office/powerpoint/2010/main" val="29378604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Snapshot All Complete</a:t>
            </a:r>
            <a:endParaRPr lang="en-US" dirty="0"/>
          </a:p>
        </p:txBody>
      </p:sp>
      <p:pic>
        <p:nvPicPr>
          <p:cNvPr id="4" name="Content Placeholder 3"/>
          <p:cNvPicPr>
            <a:picLocks noGrp="1" noChangeAspect="1"/>
          </p:cNvPicPr>
          <p:nvPr>
            <p:ph idx="1"/>
          </p:nvPr>
        </p:nvPicPr>
        <p:blipFill>
          <a:blip r:embed="rId2"/>
          <a:stretch>
            <a:fillRect/>
          </a:stretch>
        </p:blipFill>
        <p:spPr>
          <a:xfrm>
            <a:off x="706582" y="2003439"/>
            <a:ext cx="6619875" cy="2743200"/>
          </a:xfrm>
        </p:spPr>
      </p:pic>
      <p:sp>
        <p:nvSpPr>
          <p:cNvPr id="7" name="TextBox 6"/>
          <p:cNvSpPr txBox="1"/>
          <p:nvPr/>
        </p:nvSpPr>
        <p:spPr>
          <a:xfrm>
            <a:off x="706582" y="1354975"/>
            <a:ext cx="5913542" cy="369332"/>
          </a:xfrm>
          <a:prstGeom prst="rect">
            <a:avLst/>
          </a:prstGeom>
          <a:noFill/>
        </p:spPr>
        <p:txBody>
          <a:bodyPr wrap="none" rtlCol="0">
            <a:spAutoFit/>
          </a:bodyPr>
          <a:lstStyle/>
          <a:p>
            <a:r>
              <a:rPr lang="en-US" dirty="0"/>
              <a:t>You look for “A snapshot of # article(s) was generated.”</a:t>
            </a:r>
          </a:p>
        </p:txBody>
      </p:sp>
    </p:spTree>
    <p:extLst>
      <p:ext uri="{BB962C8B-B14F-4D97-AF65-F5344CB8AC3E}">
        <p14:creationId xmlns:p14="http://schemas.microsoft.com/office/powerpoint/2010/main" val="40765850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AlwaysOn</a:t>
            </a:r>
            <a:r>
              <a:rPr lang="en-US" dirty="0"/>
              <a:t> Listener Setup</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a:t>Use Distribution</a:t>
            </a:r>
          </a:p>
          <a:p>
            <a:pPr marL="0" indent="0">
              <a:buNone/>
            </a:pPr>
            <a:r>
              <a:rPr lang="en-US" dirty="0"/>
              <a:t>Go</a:t>
            </a:r>
          </a:p>
          <a:p>
            <a:pPr marL="0" indent="0">
              <a:buNone/>
            </a:pPr>
            <a:r>
              <a:rPr lang="en-US" dirty="0"/>
              <a:t>Exec </a:t>
            </a:r>
            <a:r>
              <a:rPr lang="en-US" dirty="0" err="1"/>
              <a:t>sys.sp_redirect_publisher</a:t>
            </a:r>
            <a:endParaRPr lang="en-US" dirty="0"/>
          </a:p>
          <a:p>
            <a:pPr marL="0" indent="0">
              <a:buNone/>
            </a:pPr>
            <a:r>
              <a:rPr lang="en-US" dirty="0"/>
              <a:t>       @</a:t>
            </a:r>
            <a:r>
              <a:rPr lang="en-US" dirty="0" err="1"/>
              <a:t>Original_publisher</a:t>
            </a:r>
            <a:r>
              <a:rPr lang="en-US" dirty="0"/>
              <a:t> = 'HQSQL4',</a:t>
            </a:r>
          </a:p>
          <a:p>
            <a:pPr marL="0" indent="0">
              <a:buNone/>
            </a:pPr>
            <a:r>
              <a:rPr lang="en-US" dirty="0"/>
              <a:t>       @</a:t>
            </a:r>
            <a:r>
              <a:rPr lang="en-US" dirty="0" err="1"/>
              <a:t>Publisher_db</a:t>
            </a:r>
            <a:r>
              <a:rPr lang="en-US" dirty="0"/>
              <a:t> = 'Limeade',</a:t>
            </a:r>
          </a:p>
          <a:p>
            <a:pPr marL="0" indent="0">
              <a:buNone/>
            </a:pPr>
            <a:r>
              <a:rPr lang="en-US" dirty="0"/>
              <a:t>       @</a:t>
            </a:r>
            <a:r>
              <a:rPr lang="en-US" dirty="0" err="1"/>
              <a:t>Redirected_Publisher</a:t>
            </a:r>
            <a:r>
              <a:rPr lang="en-US" dirty="0"/>
              <a:t> = 'HQSQLCluster2';</a:t>
            </a:r>
          </a:p>
          <a:p>
            <a:pPr marL="0" indent="0">
              <a:buNone/>
            </a:pPr>
            <a:r>
              <a:rPr lang="en-US" dirty="0"/>
              <a:t>Exec </a:t>
            </a:r>
            <a:r>
              <a:rPr lang="en-US" dirty="0" err="1"/>
              <a:t>sys.sp_redirect_publisher</a:t>
            </a:r>
            <a:endParaRPr lang="en-US" dirty="0"/>
          </a:p>
          <a:p>
            <a:pPr marL="0" indent="0">
              <a:buNone/>
            </a:pPr>
            <a:r>
              <a:rPr lang="en-US" dirty="0"/>
              <a:t>       @</a:t>
            </a:r>
            <a:r>
              <a:rPr lang="en-US" dirty="0" err="1"/>
              <a:t>Original_publisher</a:t>
            </a:r>
            <a:r>
              <a:rPr lang="en-US" dirty="0"/>
              <a:t> = 'HQSQL5',</a:t>
            </a:r>
          </a:p>
          <a:p>
            <a:pPr marL="0" indent="0">
              <a:buNone/>
            </a:pPr>
            <a:r>
              <a:rPr lang="en-US" dirty="0"/>
              <a:t>       @</a:t>
            </a:r>
            <a:r>
              <a:rPr lang="en-US" dirty="0" err="1"/>
              <a:t>Publisher_db</a:t>
            </a:r>
            <a:r>
              <a:rPr lang="en-US" dirty="0"/>
              <a:t> = 'Limeade',</a:t>
            </a:r>
          </a:p>
          <a:p>
            <a:pPr marL="0" indent="0">
              <a:buNone/>
            </a:pPr>
            <a:r>
              <a:rPr lang="en-US" dirty="0"/>
              <a:t>       @</a:t>
            </a:r>
            <a:r>
              <a:rPr lang="en-US" dirty="0" err="1"/>
              <a:t>Redirected_Publisher</a:t>
            </a:r>
            <a:r>
              <a:rPr lang="en-US" dirty="0"/>
              <a:t> = 'HQSQLCluster2';</a:t>
            </a:r>
          </a:p>
          <a:p>
            <a:pPr marL="0" indent="0">
              <a:buNone/>
            </a:pPr>
            <a:r>
              <a:rPr lang="en-US" dirty="0"/>
              <a:t>    </a:t>
            </a:r>
          </a:p>
          <a:p>
            <a:pPr marL="0" indent="0">
              <a:buNone/>
            </a:pPr>
            <a:r>
              <a:rPr lang="en-US" dirty="0"/>
              <a:t>-- Confirm that the new meta data table has been populated</a:t>
            </a:r>
          </a:p>
          <a:p>
            <a:pPr marL="0" indent="0">
              <a:buNone/>
            </a:pPr>
            <a:r>
              <a:rPr lang="en-US" dirty="0"/>
              <a:t>Select * FROM </a:t>
            </a:r>
            <a:r>
              <a:rPr lang="en-US" dirty="0" err="1"/>
              <a:t>MSRedirected_Publishers</a:t>
            </a:r>
            <a:r>
              <a:rPr lang="en-US" dirty="0"/>
              <a:t>;</a:t>
            </a:r>
          </a:p>
          <a:p>
            <a:pPr marL="514350" indent="-514350">
              <a:buFont typeface="+mj-lt"/>
              <a:buAutoNum type="arabicPeriod"/>
            </a:pPr>
            <a:endParaRPr lang="en-US" dirty="0"/>
          </a:p>
        </p:txBody>
      </p:sp>
    </p:spTree>
    <p:extLst>
      <p:ext uri="{BB962C8B-B14F-4D97-AF65-F5344CB8AC3E}">
        <p14:creationId xmlns:p14="http://schemas.microsoft.com/office/powerpoint/2010/main" val="23488099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Issues With </a:t>
            </a:r>
            <a:r>
              <a:rPr lang="en-US" dirty="0" err="1"/>
              <a:t>AlwaysOn</a:t>
            </a:r>
            <a:r>
              <a:rPr lang="en-US" dirty="0"/>
              <a:t>	</a:t>
            </a:r>
          </a:p>
        </p:txBody>
      </p:sp>
      <p:sp>
        <p:nvSpPr>
          <p:cNvPr id="3" name="Content Placeholder 2"/>
          <p:cNvSpPr>
            <a:spLocks noGrp="1"/>
          </p:cNvSpPr>
          <p:nvPr>
            <p:ph idx="1"/>
          </p:nvPr>
        </p:nvSpPr>
        <p:spPr/>
        <p:txBody>
          <a:bodyPr>
            <a:normAutofit fontScale="47500" lnSpcReduction="20000"/>
          </a:bodyPr>
          <a:lstStyle/>
          <a:p>
            <a:pPr marL="0" indent="0">
              <a:buNone/>
            </a:pPr>
            <a:r>
              <a:rPr lang="en-US" dirty="0" err="1"/>
              <a:t>AlwaysOn</a:t>
            </a:r>
            <a:r>
              <a:rPr lang="en-US" dirty="0"/>
              <a:t> failed over to one of the secondary server’s, you will get this for a </a:t>
            </a:r>
            <a:r>
              <a:rPr lang="en-US" dirty="0" err="1"/>
              <a:t>TracerToken</a:t>
            </a:r>
            <a:r>
              <a:rPr lang="en-US" dirty="0"/>
              <a:t> in </a:t>
            </a:r>
            <a:r>
              <a:rPr lang="en-US" dirty="0" err="1"/>
              <a:t>ReplMon</a:t>
            </a:r>
            <a:r>
              <a:rPr lang="en-US" dirty="0"/>
              <a:t>:</a:t>
            </a:r>
          </a:p>
          <a:p>
            <a:pPr marL="0" indent="0">
              <a:buNone/>
            </a:pPr>
            <a:endParaRPr lang="en-US" dirty="0"/>
          </a:p>
          <a:p>
            <a:pPr marL="0" indent="0">
              <a:buNone/>
            </a:pPr>
            <a:r>
              <a:rPr lang="en-US" dirty="0"/>
              <a:t>So, use TSQL:</a:t>
            </a:r>
          </a:p>
          <a:p>
            <a:endParaRPr lang="en-US" dirty="0"/>
          </a:p>
          <a:p>
            <a:pPr marL="0" indent="0">
              <a:buNone/>
            </a:pPr>
            <a:r>
              <a:rPr lang="en-US" dirty="0"/>
              <a:t>USE </a:t>
            </a:r>
            <a:r>
              <a:rPr lang="en-US" dirty="0" err="1"/>
              <a:t>SourceDB</a:t>
            </a:r>
            <a:endParaRPr lang="en-US" dirty="0"/>
          </a:p>
          <a:p>
            <a:pPr marL="0" indent="0">
              <a:buNone/>
            </a:pPr>
            <a:r>
              <a:rPr lang="en-US" dirty="0"/>
              <a:t>--On Publication server</a:t>
            </a:r>
          </a:p>
          <a:p>
            <a:pPr marL="0" indent="0">
              <a:buNone/>
            </a:pPr>
            <a:r>
              <a:rPr lang="en-US" dirty="0"/>
              <a:t>EXEC </a:t>
            </a:r>
            <a:r>
              <a:rPr lang="en-US" dirty="0" err="1"/>
              <a:t>sys.sp_posttracertoken</a:t>
            </a:r>
            <a:r>
              <a:rPr lang="en-US" dirty="0"/>
              <a:t> </a:t>
            </a:r>
          </a:p>
          <a:p>
            <a:pPr marL="0" indent="0">
              <a:buNone/>
            </a:pPr>
            <a:r>
              <a:rPr lang="en-US" dirty="0"/>
              <a:t>@publication = '</a:t>
            </a:r>
            <a:r>
              <a:rPr lang="en-US" dirty="0" err="1"/>
              <a:t>PublicationName</a:t>
            </a:r>
            <a:r>
              <a:rPr lang="en-US" dirty="0"/>
              <a:t>'</a:t>
            </a:r>
          </a:p>
          <a:p>
            <a:pPr marL="0" indent="0">
              <a:buNone/>
            </a:pPr>
            <a:r>
              <a:rPr lang="en-US" dirty="0"/>
              <a:t>GO</a:t>
            </a:r>
          </a:p>
          <a:p>
            <a:pPr marL="0" indent="0">
              <a:buNone/>
            </a:pPr>
            <a:endParaRPr lang="en-US" dirty="0"/>
          </a:p>
          <a:p>
            <a:pPr marL="0" indent="0">
              <a:buNone/>
            </a:pPr>
            <a:r>
              <a:rPr lang="en-US" dirty="0"/>
              <a:t>USE Distribution</a:t>
            </a:r>
          </a:p>
          <a:p>
            <a:pPr marL="0" indent="0">
              <a:buNone/>
            </a:pPr>
            <a:r>
              <a:rPr lang="en-US" dirty="0"/>
              <a:t>Go</a:t>
            </a:r>
          </a:p>
          <a:p>
            <a:pPr marL="0" indent="0">
              <a:buNone/>
            </a:pPr>
            <a:r>
              <a:rPr lang="en-US" dirty="0"/>
              <a:t>--</a:t>
            </a:r>
            <a:r>
              <a:rPr lang="en-US" dirty="0" err="1"/>
              <a:t>publisher_commit</a:t>
            </a:r>
            <a:endParaRPr lang="en-US" dirty="0"/>
          </a:p>
          <a:p>
            <a:pPr marL="0" indent="0">
              <a:buNone/>
            </a:pPr>
            <a:r>
              <a:rPr lang="en-US" dirty="0"/>
              <a:t>SELECT Top 20 * FROM </a:t>
            </a:r>
            <a:r>
              <a:rPr lang="en-US" dirty="0" err="1"/>
              <a:t>MStracer_tokens</a:t>
            </a:r>
            <a:endParaRPr lang="en-US" dirty="0"/>
          </a:p>
          <a:p>
            <a:pPr marL="0" indent="0">
              <a:buNone/>
            </a:pPr>
            <a:r>
              <a:rPr lang="en-US" dirty="0"/>
              <a:t>Order by </a:t>
            </a:r>
            <a:r>
              <a:rPr lang="en-US" dirty="0" err="1"/>
              <a:t>tracer_id</a:t>
            </a:r>
            <a:r>
              <a:rPr lang="en-US" dirty="0"/>
              <a:t> </a:t>
            </a:r>
            <a:r>
              <a:rPr lang="en-US" dirty="0" err="1"/>
              <a:t>desc</a:t>
            </a:r>
            <a:endParaRPr lang="en-US" dirty="0"/>
          </a:p>
          <a:p>
            <a:pPr marL="0" indent="0">
              <a:buNone/>
            </a:pPr>
            <a:r>
              <a:rPr lang="en-US" dirty="0"/>
              <a:t> </a:t>
            </a:r>
          </a:p>
          <a:p>
            <a:pPr marL="0" indent="0">
              <a:buNone/>
            </a:pPr>
            <a:r>
              <a:rPr lang="en-US" dirty="0"/>
              <a:t>--–</a:t>
            </a:r>
            <a:r>
              <a:rPr lang="en-US" dirty="0" err="1"/>
              <a:t>subscriber_commit</a:t>
            </a:r>
            <a:endParaRPr lang="en-US" dirty="0"/>
          </a:p>
          <a:p>
            <a:pPr marL="0" indent="0">
              <a:buNone/>
            </a:pPr>
            <a:r>
              <a:rPr lang="en-US" dirty="0"/>
              <a:t>SELECT Top 20 * FROM </a:t>
            </a:r>
            <a:r>
              <a:rPr lang="en-US" dirty="0" err="1"/>
              <a:t>MStracer_history</a:t>
            </a:r>
            <a:endParaRPr lang="en-US" dirty="0"/>
          </a:p>
          <a:p>
            <a:pPr marL="0" indent="0">
              <a:buNone/>
            </a:pPr>
            <a:r>
              <a:rPr lang="en-US" dirty="0"/>
              <a:t>Order by </a:t>
            </a:r>
            <a:r>
              <a:rPr lang="en-US" dirty="0" err="1"/>
              <a:t>parent_tracer_id</a:t>
            </a:r>
            <a:r>
              <a:rPr lang="en-US" dirty="0"/>
              <a:t> DESC</a:t>
            </a:r>
          </a:p>
          <a:p>
            <a:pPr marL="0" indent="0">
              <a:buNone/>
            </a:pPr>
            <a:endParaRPr lang="en-US" dirty="0"/>
          </a:p>
          <a:p>
            <a:pPr marL="0" indent="0">
              <a:buNone/>
            </a:pPr>
            <a:r>
              <a:rPr lang="en-US" dirty="0"/>
              <a:t>https://blogs.msdn.microsoft.com/repltalk/2010/03/11/divide-and-conquer-transactional-replication-using-tracer-tokens/</a:t>
            </a:r>
          </a:p>
          <a:p>
            <a:pPr marL="0" indent="0">
              <a:buNone/>
            </a:pPr>
            <a:endParaRPr lang="en-US" dirty="0"/>
          </a:p>
        </p:txBody>
      </p:sp>
      <p:pic>
        <p:nvPicPr>
          <p:cNvPr id="8" name="Picture 7"/>
          <p:cNvPicPr>
            <a:picLocks noChangeAspect="1"/>
          </p:cNvPicPr>
          <p:nvPr/>
        </p:nvPicPr>
        <p:blipFill>
          <a:blip r:embed="rId2"/>
          <a:stretch>
            <a:fillRect/>
          </a:stretch>
        </p:blipFill>
        <p:spPr>
          <a:xfrm>
            <a:off x="3694620" y="1369039"/>
            <a:ext cx="5153744" cy="1533739"/>
          </a:xfrm>
          <a:prstGeom prst="rect">
            <a:avLst/>
          </a:prstGeom>
        </p:spPr>
      </p:pic>
      <p:sp>
        <p:nvSpPr>
          <p:cNvPr id="9" name="Rectangle 8"/>
          <p:cNvSpPr/>
          <p:nvPr/>
        </p:nvSpPr>
        <p:spPr>
          <a:xfrm>
            <a:off x="5310909" y="3352800"/>
            <a:ext cx="3269673" cy="1551709"/>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Side note: you need to connect to a node name, not listener name when doing anything with replication.</a:t>
            </a:r>
          </a:p>
        </p:txBody>
      </p:sp>
    </p:spTree>
    <p:extLst>
      <p:ext uri="{BB962C8B-B14F-4D97-AF65-F5344CB8AC3E}">
        <p14:creationId xmlns:p14="http://schemas.microsoft.com/office/powerpoint/2010/main" val="29372672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Section 3: Monitoring Replication</a:t>
            </a:r>
          </a:p>
        </p:txBody>
      </p:sp>
      <p:pic>
        <p:nvPicPr>
          <p:cNvPr id="4" name="Picture 3" descr="C:\Users\chuck.lathrope\Documents\Personal\ReplicationMonit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652" y="1512657"/>
            <a:ext cx="7486650" cy="3771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9054" y="936007"/>
            <a:ext cx="6846746" cy="461665"/>
          </a:xfrm>
          <a:prstGeom prst="rect">
            <a:avLst/>
          </a:prstGeom>
          <a:noFill/>
        </p:spPr>
        <p:txBody>
          <a:bodyPr wrap="none" rtlCol="0">
            <a:spAutoFit/>
          </a:bodyPr>
          <a:lstStyle/>
          <a:p>
            <a:r>
              <a:rPr lang="en-US" sz="2400" dirty="0" err="1"/>
              <a:t>ReplMon</a:t>
            </a:r>
            <a:r>
              <a:rPr lang="en-US" sz="2400" dirty="0"/>
              <a:t> view of a large replication environment:</a:t>
            </a:r>
          </a:p>
        </p:txBody>
      </p:sp>
    </p:spTree>
    <p:extLst>
      <p:ext uri="{BB962C8B-B14F-4D97-AF65-F5344CB8AC3E}">
        <p14:creationId xmlns:p14="http://schemas.microsoft.com/office/powerpoint/2010/main" val="42409055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tool do </a:t>
            </a:r>
            <a:r>
              <a:rPr lang="en-US" dirty="0" smtClean="0"/>
              <a:t>you </a:t>
            </a:r>
            <a:r>
              <a:rPr lang="en-US" dirty="0"/>
              <a:t>use to Monitor?</a:t>
            </a:r>
          </a:p>
        </p:txBody>
      </p:sp>
      <p:sp>
        <p:nvSpPr>
          <p:cNvPr id="3" name="Content Placeholder 2"/>
          <p:cNvSpPr>
            <a:spLocks noGrp="1"/>
          </p:cNvSpPr>
          <p:nvPr>
            <p:ph idx="1"/>
          </p:nvPr>
        </p:nvSpPr>
        <p:spPr/>
        <p:txBody>
          <a:bodyPr/>
          <a:lstStyle/>
          <a:p>
            <a:r>
              <a:rPr lang="en-US"/>
              <a:t>Launch Replication Monitor from SSMS</a:t>
            </a:r>
          </a:p>
          <a:p>
            <a:r>
              <a:rPr lang="en-US"/>
              <a:t>From Server Explorer, expand any server, right click Replication and select Launch Replication Monitor</a:t>
            </a:r>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6391" y="3084444"/>
            <a:ext cx="310515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89232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ReplMon Performance Considerations</a:t>
            </a:r>
            <a:endParaRPr lang="en-US" dirty="0"/>
          </a:p>
        </p:txBody>
      </p:sp>
      <p:sp>
        <p:nvSpPr>
          <p:cNvPr id="3" name="Content Placeholder 2"/>
          <p:cNvSpPr>
            <a:spLocks noGrp="1"/>
          </p:cNvSpPr>
          <p:nvPr>
            <p:ph idx="1"/>
          </p:nvPr>
        </p:nvSpPr>
        <p:spPr/>
        <p:txBody>
          <a:bodyPr/>
          <a:lstStyle/>
          <a:p>
            <a:r>
              <a:rPr lang="en-US" dirty="0"/>
              <a:t>Replication Monitor can be a performance hindrance.</a:t>
            </a:r>
          </a:p>
          <a:p>
            <a:pPr lvl="1"/>
            <a:r>
              <a:rPr lang="en-US" dirty="0"/>
              <a:t>If you have a large number of publications or subscriptions, consider setting a less frequent automatic refresh schedule.</a:t>
            </a:r>
          </a:p>
          <a:p>
            <a:pPr lvl="1"/>
            <a:r>
              <a:rPr lang="en-US" dirty="0"/>
              <a:t>Avoid concurrently running multiple instances of Replication Monitor.</a:t>
            </a:r>
          </a:p>
          <a:p>
            <a:pPr lvl="1"/>
            <a:r>
              <a:rPr lang="en-US" dirty="0"/>
              <a:t>Avoid registering a large number of Distributors and setting Replication Monitor to automatically connect to all of them.</a:t>
            </a:r>
          </a:p>
        </p:txBody>
      </p:sp>
    </p:spTree>
    <p:extLst>
      <p:ext uri="{BB962C8B-B14F-4D97-AF65-F5344CB8AC3E}">
        <p14:creationId xmlns:p14="http://schemas.microsoft.com/office/powerpoint/2010/main" val="18012116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little about me, Chuck Lathrope</a:t>
            </a:r>
          </a:p>
        </p:txBody>
      </p:sp>
      <p:sp>
        <p:nvSpPr>
          <p:cNvPr id="3" name="Content Placeholder 2"/>
          <p:cNvSpPr>
            <a:spLocks noGrp="1"/>
          </p:cNvSpPr>
          <p:nvPr>
            <p:ph idx="1"/>
          </p:nvPr>
        </p:nvSpPr>
        <p:spPr>
          <a:xfrm>
            <a:off x="558740" y="1046777"/>
            <a:ext cx="8030228" cy="4195481"/>
          </a:xfrm>
        </p:spPr>
        <p:txBody>
          <a:bodyPr>
            <a:normAutofit fontScale="92500" lnSpcReduction="20000"/>
          </a:bodyPr>
          <a:lstStyle/>
          <a:p>
            <a:r>
              <a:rPr lang="en-US" dirty="0"/>
              <a:t>26 years in IT, mainly supporting Microsoft products</a:t>
            </a:r>
          </a:p>
          <a:p>
            <a:r>
              <a:rPr lang="en-US" dirty="0"/>
              <a:t>Past 14 years have been in SQL Development and Database Administration.</a:t>
            </a:r>
          </a:p>
          <a:p>
            <a:r>
              <a:rPr lang="en-US" dirty="0"/>
              <a:t>Published author on replication in </a:t>
            </a:r>
            <a:r>
              <a:rPr lang="en-US" dirty="0" err="1"/>
              <a:t>TribalSQL</a:t>
            </a:r>
            <a:r>
              <a:rPr lang="en-US" dirty="0"/>
              <a:t> by </a:t>
            </a:r>
            <a:r>
              <a:rPr lang="en-US" dirty="0" err="1"/>
              <a:t>Redgate</a:t>
            </a:r>
            <a:r>
              <a:rPr lang="en-US" dirty="0"/>
              <a:t>.</a:t>
            </a:r>
          </a:p>
          <a:p>
            <a:r>
              <a:rPr lang="en-US" dirty="0"/>
              <a:t>Top 5 finalist for Exceptional DBA award 2009.</a:t>
            </a:r>
          </a:p>
          <a:p>
            <a:r>
              <a:rPr lang="en-US" dirty="0"/>
              <a:t>I was the Database Operations Manager for </a:t>
            </a:r>
            <a:r>
              <a:rPr lang="en-US" dirty="0" err="1"/>
              <a:t>eNom</a:t>
            </a:r>
            <a:r>
              <a:rPr lang="en-US" dirty="0"/>
              <a:t> who’s infrastructure supported 13 publication servers, with over 60 subscribers throughout U.S.</a:t>
            </a:r>
          </a:p>
        </p:txBody>
      </p:sp>
    </p:spTree>
    <p:extLst>
      <p:ext uri="{BB962C8B-B14F-4D97-AF65-F5344CB8AC3E}">
        <p14:creationId xmlns:p14="http://schemas.microsoft.com/office/powerpoint/2010/main" val="12526443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Evaluate Round Trip Latency</a:t>
            </a:r>
            <a:endParaRPr lang="en-US" dirty="0"/>
          </a:p>
        </p:txBody>
      </p:sp>
      <p:sp>
        <p:nvSpPr>
          <p:cNvPr id="3" name="Content Placeholder 2"/>
          <p:cNvSpPr>
            <a:spLocks noGrp="1"/>
          </p:cNvSpPr>
          <p:nvPr>
            <p:ph idx="1"/>
          </p:nvPr>
        </p:nvSpPr>
        <p:spPr>
          <a:xfrm>
            <a:off x="457200" y="820889"/>
            <a:ext cx="8229600" cy="5186005"/>
          </a:xfrm>
        </p:spPr>
        <p:txBody>
          <a:bodyPr/>
          <a:lstStyle/>
          <a:p>
            <a:pPr marL="0" indent="0">
              <a:buNone/>
            </a:pPr>
            <a:r>
              <a:rPr lang="en-US" dirty="0"/>
              <a:t>Use tracer tokens in </a:t>
            </a:r>
            <a:r>
              <a:rPr lang="en-US" dirty="0" err="1"/>
              <a:t>ReplMon</a:t>
            </a:r>
            <a:r>
              <a:rPr lang="en-US" dirty="0"/>
              <a:t> or TSQL</a:t>
            </a:r>
          </a:p>
        </p:txBody>
      </p:sp>
      <p:sp>
        <p:nvSpPr>
          <p:cNvPr id="6" name="Content Placeholder 2"/>
          <p:cNvSpPr txBox="1">
            <a:spLocks/>
          </p:cNvSpPr>
          <p:nvPr/>
        </p:nvSpPr>
        <p:spPr>
          <a:xfrm>
            <a:off x="425450" y="3785785"/>
            <a:ext cx="3613150" cy="1186543"/>
          </a:xfrm>
          <a:prstGeom prst="rect">
            <a:avLst/>
          </a:prstGeom>
        </p:spPr>
        <p:txBody>
          <a:bodyPr vert="horz">
            <a:normAutofit fontScale="92500" lnSpcReduction="1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chemeClr val="bg2">
                  <a:lumMod val="60000"/>
                  <a:lumOff val="40000"/>
                </a:schemeClr>
              </a:buClr>
              <a:buFont typeface="Wingdings" panose="05000000000000000000" pitchFamily="2" charset="2"/>
              <a:buChar char="Ø"/>
            </a:pPr>
            <a:r>
              <a:rPr lang="en-US" dirty="0"/>
              <a:t>Or look at Subscriber Latency (full round-trip) or </a:t>
            </a:r>
            <a:r>
              <a:rPr lang="en-US" dirty="0" err="1"/>
              <a:t>Undist</a:t>
            </a:r>
            <a:r>
              <a:rPr lang="en-US" dirty="0"/>
              <a:t> Commands</a:t>
            </a:r>
          </a:p>
        </p:txBody>
      </p:sp>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682794"/>
            <a:ext cx="4829175"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844844"/>
            <a:ext cx="3429000"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444419"/>
            <a:ext cx="819150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57414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Long Distance Snapshot Delivery</a:t>
            </a:r>
            <a:endParaRPr lang="en-US" dirty="0"/>
          </a:p>
        </p:txBody>
      </p:sp>
      <p:sp>
        <p:nvSpPr>
          <p:cNvPr id="3" name="Content Placeholder 2"/>
          <p:cNvSpPr>
            <a:spLocks noGrp="1"/>
          </p:cNvSpPr>
          <p:nvPr>
            <p:ph idx="1"/>
          </p:nvPr>
        </p:nvSpPr>
        <p:spPr/>
        <p:txBody>
          <a:bodyPr>
            <a:normAutofit fontScale="92500" lnSpcReduction="10000"/>
          </a:bodyPr>
          <a:lstStyle/>
          <a:p>
            <a:r>
              <a:rPr lang="en-US" dirty="0"/>
              <a:t>With long distance or slow VPN tunnel</a:t>
            </a:r>
          </a:p>
          <a:p>
            <a:pPr lvl="1"/>
            <a:r>
              <a:rPr lang="en-US" dirty="0"/>
              <a:t>Consider going out through the internet</a:t>
            </a:r>
          </a:p>
          <a:p>
            <a:pPr lvl="1"/>
            <a:r>
              <a:rPr lang="en-US" dirty="0"/>
              <a:t>Control when snapshots occur – don’t let them control you.</a:t>
            </a:r>
          </a:p>
          <a:p>
            <a:pPr lvl="1"/>
            <a:r>
              <a:rPr lang="en-US" dirty="0"/>
              <a:t>Manually zip up data with 7zip application (don’t use SQL snapshot compression). </a:t>
            </a:r>
          </a:p>
          <a:p>
            <a:pPr lvl="1"/>
            <a:r>
              <a:rPr lang="en-US" dirty="0"/>
              <a:t>Deliver one copy to remote location and configure other servers to use that local server share.</a:t>
            </a:r>
          </a:p>
          <a:p>
            <a:pPr lvl="1"/>
            <a:endParaRPr lang="en-US" dirty="0"/>
          </a:p>
          <a:p>
            <a:r>
              <a:rPr lang="en-US" dirty="0" smtClean="0"/>
              <a:t>Initialize from a backup, instead of snapshot</a:t>
            </a:r>
            <a:endParaRPr lang="en-US" dirty="0"/>
          </a:p>
          <a:p>
            <a:pPr lvl="1"/>
            <a:r>
              <a:rPr lang="en-US" dirty="0"/>
              <a:t>Initialize from backup including using Log shipping as you can initialize from last log file. See @</a:t>
            </a:r>
            <a:r>
              <a:rPr lang="en-US" dirty="0" err="1"/>
              <a:t>SQLSoldier</a:t>
            </a:r>
            <a:r>
              <a:rPr lang="en-US" dirty="0"/>
              <a:t> presentations on subject.</a:t>
            </a:r>
          </a:p>
          <a:p>
            <a:pPr lvl="1"/>
            <a:endParaRPr lang="en-US" dirty="0"/>
          </a:p>
        </p:txBody>
      </p:sp>
    </p:spTree>
    <p:extLst>
      <p:ext uri="{BB962C8B-B14F-4D97-AF65-F5344CB8AC3E}">
        <p14:creationId xmlns:p14="http://schemas.microsoft.com/office/powerpoint/2010/main" val="42846895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054" y="4182"/>
            <a:ext cx="8229600" cy="724507"/>
          </a:xfrm>
        </p:spPr>
        <p:txBody>
          <a:bodyPr/>
          <a:lstStyle/>
          <a:p>
            <a:r>
              <a:rPr lang="en-US" dirty="0"/>
              <a:t>Long Distance Snapshot Delivery Cont.</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71" y="828277"/>
            <a:ext cx="9023929"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6576767" y="4466272"/>
            <a:ext cx="914400" cy="4572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5" name="TextBox 4"/>
          <p:cNvSpPr txBox="1"/>
          <p:nvPr/>
        </p:nvSpPr>
        <p:spPr>
          <a:xfrm>
            <a:off x="3897563" y="4466272"/>
            <a:ext cx="2957875" cy="1477328"/>
          </a:xfrm>
          <a:prstGeom prst="rect">
            <a:avLst/>
          </a:prstGeom>
          <a:noFill/>
        </p:spPr>
        <p:txBody>
          <a:bodyPr wrap="square" rtlCol="0">
            <a:spAutoFit/>
          </a:bodyPr>
          <a:lstStyle/>
          <a:p>
            <a:r>
              <a:rPr lang="en-US" dirty="0" err="1"/>
              <a:t>Robocopy</a:t>
            </a:r>
            <a:r>
              <a:rPr lang="en-US" dirty="0"/>
              <a:t> files from distributor to one of the remote subscribers.</a:t>
            </a:r>
          </a:p>
          <a:p>
            <a:r>
              <a:rPr lang="en-US" dirty="0"/>
              <a:t>Update other remote subscribers to pull from it.</a:t>
            </a:r>
          </a:p>
        </p:txBody>
      </p:sp>
    </p:spTree>
    <p:extLst>
      <p:ext uri="{BB962C8B-B14F-4D97-AF65-F5344CB8AC3E}">
        <p14:creationId xmlns:p14="http://schemas.microsoft.com/office/powerpoint/2010/main" val="24182199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Replmon Word of Warning</a:t>
            </a:r>
            <a:endParaRPr lang="en-US" dirty="0"/>
          </a:p>
        </p:txBody>
      </p:sp>
      <p:pic>
        <p:nvPicPr>
          <p:cNvPr id="7171" name="Picture 3" descr="C:\Users\chuck.lathrope\Documents\Personal\ReplicationMoni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993" y="940159"/>
            <a:ext cx="7486650" cy="3771900"/>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641075" y="1275149"/>
            <a:ext cx="2161760" cy="904461"/>
          </a:xfrm>
          <a:prstGeom prst="roundRect">
            <a:avLst/>
          </a:prstGeom>
          <a:solidFill>
            <a:schemeClr val="accent2"/>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Looks like just 1 subscriber in Error</a:t>
            </a:r>
          </a:p>
        </p:txBody>
      </p:sp>
      <p:cxnSp>
        <p:nvCxnSpPr>
          <p:cNvPr id="12" name="Straight Arrow Connector 11"/>
          <p:cNvCxnSpPr>
            <a:stCxn id="10" idx="3"/>
          </p:cNvCxnSpPr>
          <p:nvPr/>
        </p:nvCxnSpPr>
        <p:spPr>
          <a:xfrm>
            <a:off x="2802835" y="1727380"/>
            <a:ext cx="1103243" cy="68219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3" name="Rounded Rectangle 12"/>
          <p:cNvSpPr/>
          <p:nvPr/>
        </p:nvSpPr>
        <p:spPr>
          <a:xfrm>
            <a:off x="341659" y="3638633"/>
            <a:ext cx="3190460" cy="2146852"/>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a:t>But, there is 00:00:00 Latency on </a:t>
            </a:r>
            <a:r>
              <a:rPr lang="en-US" dirty="0" err="1"/>
              <a:t>Maildb</a:t>
            </a:r>
            <a:r>
              <a:rPr lang="en-US" dirty="0"/>
              <a:t> subscription. Which, in reality has failed but is in retry mode. My custom scripts catch this.</a:t>
            </a:r>
          </a:p>
        </p:txBody>
      </p:sp>
      <p:cxnSp>
        <p:nvCxnSpPr>
          <p:cNvPr id="15" name="Straight Arrow Connector 14"/>
          <p:cNvCxnSpPr/>
          <p:nvPr/>
        </p:nvCxnSpPr>
        <p:spPr>
          <a:xfrm flipV="1">
            <a:off x="3532119" y="4462670"/>
            <a:ext cx="4737238" cy="69573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6204061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Alerting with SQL Server</a:t>
            </a:r>
            <a:endParaRPr lang="en-US" dirty="0"/>
          </a:p>
        </p:txBody>
      </p:sp>
      <p:sp>
        <p:nvSpPr>
          <p:cNvPr id="3" name="Content Placeholder 2"/>
          <p:cNvSpPr>
            <a:spLocks noGrp="1"/>
          </p:cNvSpPr>
          <p:nvPr>
            <p:ph idx="1"/>
          </p:nvPr>
        </p:nvSpPr>
        <p:spPr>
          <a:xfrm>
            <a:off x="457200" y="940158"/>
            <a:ext cx="8408504" cy="5186005"/>
          </a:xfrm>
        </p:spPr>
        <p:txBody>
          <a:bodyPr>
            <a:normAutofit/>
          </a:bodyPr>
          <a:lstStyle/>
          <a:p>
            <a:r>
              <a:rPr lang="en-US" sz="2400" dirty="0"/>
              <a:t>In replication monitor, Warnings tab for Publication:</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141" y="1417982"/>
            <a:ext cx="7591425"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19215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Alerting with SQL Server, cont.</a:t>
            </a:r>
          </a:p>
        </p:txBody>
      </p:sp>
      <p:sp>
        <p:nvSpPr>
          <p:cNvPr id="3" name="Content Placeholder 2"/>
          <p:cNvSpPr>
            <a:spLocks noGrp="1"/>
          </p:cNvSpPr>
          <p:nvPr>
            <p:ph idx="1"/>
          </p:nvPr>
        </p:nvSpPr>
        <p:spPr/>
        <p:txBody>
          <a:bodyPr/>
          <a:lstStyle/>
          <a:p>
            <a:r>
              <a:rPr lang="en-US" dirty="0"/>
              <a:t>Configuring alert from </a:t>
            </a:r>
            <a:r>
              <a:rPr lang="en-US" dirty="0" err="1"/>
              <a:t>Replmon</a:t>
            </a:r>
            <a:r>
              <a:rPr lang="en-US" dirty="0"/>
              <a:t> pre-populates error number for you.</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75" y="2071072"/>
            <a:ext cx="6724650"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19177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Custom Error Emails</a:t>
            </a:r>
            <a:endParaRPr lang="en-US" dirty="0"/>
          </a:p>
        </p:txBody>
      </p:sp>
      <p:sp>
        <p:nvSpPr>
          <p:cNvPr id="5" name="Content Placeholder 4"/>
          <p:cNvSpPr>
            <a:spLocks noGrp="1"/>
          </p:cNvSpPr>
          <p:nvPr>
            <p:ph idx="1"/>
          </p:nvPr>
        </p:nvSpPr>
        <p:spPr/>
        <p:txBody>
          <a:bodyPr>
            <a:normAutofit/>
          </a:bodyPr>
          <a:lstStyle/>
          <a:p>
            <a:r>
              <a:rPr lang="en-US" sz="2400" dirty="0"/>
              <a:t>https://github.com/SQLGuyChuck/SQLReplication</a:t>
            </a:r>
          </a:p>
        </p:txBody>
      </p:sp>
      <p:pic>
        <p:nvPicPr>
          <p:cNvPr id="20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1427922"/>
            <a:ext cx="8982075"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50003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Hourly Replication Status Email</a:t>
            </a:r>
            <a:endParaRPr lang="en-US" dirty="0"/>
          </a:p>
        </p:txBody>
      </p:sp>
      <p:sp>
        <p:nvSpPr>
          <p:cNvPr id="3" name="Content Placeholder 2"/>
          <p:cNvSpPr>
            <a:spLocks noGrp="1"/>
          </p:cNvSpPr>
          <p:nvPr>
            <p:ph idx="1"/>
          </p:nvPr>
        </p:nvSpPr>
        <p:spPr/>
        <p:txBody>
          <a:bodyPr/>
          <a:lstStyle/>
          <a:p>
            <a:r>
              <a:rPr lang="en-US" dirty="0"/>
              <a:t>This is a custom email that shows Status and Undelivered Commands total.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054" y="1966297"/>
            <a:ext cx="8477250"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66618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Code on </a:t>
            </a:r>
            <a:r>
              <a:rPr lang="en-US" dirty="0" err="1"/>
              <a:t>Github</a:t>
            </a:r>
            <a:endParaRPr lang="en-US" dirty="0"/>
          </a:p>
        </p:txBody>
      </p:sp>
      <p:pic>
        <p:nvPicPr>
          <p:cNvPr id="4" name="Content Placeholder 3"/>
          <p:cNvPicPr>
            <a:picLocks noGrp="1" noChangeAspect="1"/>
          </p:cNvPicPr>
          <p:nvPr>
            <p:ph idx="1"/>
          </p:nvPr>
        </p:nvPicPr>
        <p:blipFill>
          <a:blip r:embed="rId2"/>
          <a:stretch>
            <a:fillRect/>
          </a:stretch>
        </p:blipFill>
        <p:spPr>
          <a:xfrm>
            <a:off x="540362" y="876425"/>
            <a:ext cx="7230357" cy="5186363"/>
          </a:xfrm>
          <a:prstGeom prst="rect">
            <a:avLst/>
          </a:prstGeom>
        </p:spPr>
      </p:pic>
    </p:spTree>
    <p:extLst>
      <p:ext uri="{BB962C8B-B14F-4D97-AF65-F5344CB8AC3E}">
        <p14:creationId xmlns:p14="http://schemas.microsoft.com/office/powerpoint/2010/main" val="28166668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Readme.md wiki page on </a:t>
            </a:r>
            <a:r>
              <a:rPr lang="en-US" dirty="0" err="1"/>
              <a:t>Github</a:t>
            </a:r>
            <a:endParaRPr lang="en-US" dirty="0"/>
          </a:p>
        </p:txBody>
      </p:sp>
      <p:pic>
        <p:nvPicPr>
          <p:cNvPr id="4" name="Picture 3"/>
          <p:cNvPicPr>
            <a:picLocks noChangeAspect="1"/>
          </p:cNvPicPr>
          <p:nvPr/>
        </p:nvPicPr>
        <p:blipFill>
          <a:blip r:embed="rId2"/>
          <a:stretch>
            <a:fillRect/>
          </a:stretch>
        </p:blipFill>
        <p:spPr>
          <a:xfrm>
            <a:off x="459054" y="858677"/>
            <a:ext cx="8371298" cy="4882553"/>
          </a:xfrm>
          <a:prstGeom prst="rect">
            <a:avLst/>
          </a:prstGeom>
        </p:spPr>
      </p:pic>
    </p:spTree>
    <p:extLst>
      <p:ext uri="{BB962C8B-B14F-4D97-AF65-F5344CB8AC3E}">
        <p14:creationId xmlns:p14="http://schemas.microsoft.com/office/powerpoint/2010/main" val="21392433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 Will Cover Today</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Concepts and definitions </a:t>
            </a:r>
          </a:p>
          <a:p>
            <a:pPr marL="514350" indent="-514350">
              <a:buFont typeface="+mj-lt"/>
              <a:buAutoNum type="arabicPeriod"/>
            </a:pPr>
            <a:r>
              <a:rPr lang="en-US" sz="3200" dirty="0"/>
              <a:t>Replication Setup Walkthrough</a:t>
            </a:r>
          </a:p>
          <a:p>
            <a:pPr marL="514350" indent="-514350">
              <a:buFont typeface="+mj-lt"/>
              <a:buAutoNum type="arabicPeriod"/>
            </a:pPr>
            <a:r>
              <a:rPr lang="en-US" sz="3200" dirty="0"/>
              <a:t>Performance tuning</a:t>
            </a:r>
          </a:p>
          <a:p>
            <a:pPr marL="514350" indent="-514350">
              <a:buFont typeface="+mj-lt"/>
              <a:buAutoNum type="arabicPeriod"/>
            </a:pPr>
            <a:r>
              <a:rPr lang="en-US" sz="3200" dirty="0"/>
              <a:t>Monitoring replication</a:t>
            </a:r>
          </a:p>
          <a:p>
            <a:pPr marL="514350" indent="-514350">
              <a:buFont typeface="+mj-lt"/>
              <a:buAutoNum type="arabicPeriod"/>
            </a:pPr>
            <a:r>
              <a:rPr lang="en-US" sz="3200" dirty="0"/>
              <a:t>Bonus 1: Troubleshooting replication</a:t>
            </a:r>
          </a:p>
          <a:p>
            <a:pPr marL="514350" indent="-514350">
              <a:buFont typeface="+mj-lt"/>
              <a:buAutoNum type="arabicPeriod"/>
            </a:pPr>
            <a:r>
              <a:rPr lang="en-US" sz="3200" dirty="0"/>
              <a:t>Bonus 2: Code deployment tips</a:t>
            </a:r>
          </a:p>
          <a:p>
            <a:endParaRPr lang="en-US" sz="3200" dirty="0"/>
          </a:p>
        </p:txBody>
      </p:sp>
    </p:spTree>
    <p:extLst>
      <p:ext uri="{BB962C8B-B14F-4D97-AF65-F5344CB8AC3E}">
        <p14:creationId xmlns:p14="http://schemas.microsoft.com/office/powerpoint/2010/main" val="24248779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r>
              <a:rPr lang="en-US" dirty="0"/>
              <a:t>Section 4:Performance Tuning</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366222"/>
            <a:ext cx="6372225"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64451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Server Configuration Tips</a:t>
            </a:r>
            <a:endParaRPr lang="en-US" dirty="0"/>
          </a:p>
        </p:txBody>
      </p:sp>
      <p:sp>
        <p:nvSpPr>
          <p:cNvPr id="3" name="Content Placeholder 2"/>
          <p:cNvSpPr>
            <a:spLocks noGrp="1"/>
          </p:cNvSpPr>
          <p:nvPr>
            <p:ph idx="1"/>
          </p:nvPr>
        </p:nvSpPr>
        <p:spPr/>
        <p:txBody>
          <a:bodyPr>
            <a:normAutofit fontScale="92500" lnSpcReduction="20000"/>
          </a:bodyPr>
          <a:lstStyle/>
          <a:p>
            <a:r>
              <a:rPr lang="en-US"/>
              <a:t>Use a dedicated Distribution server</a:t>
            </a:r>
          </a:p>
          <a:p>
            <a:r>
              <a:rPr lang="en-US"/>
              <a:t>If on Windows 2003 make sure your disks are aligned with diskpart when you create partition.</a:t>
            </a:r>
          </a:p>
          <a:p>
            <a:r>
              <a:rPr lang="en-US"/>
              <a:t>Format disk with 64KB allocation unit size (cluster size). Default is 4KB.</a:t>
            </a:r>
          </a:p>
          <a:p>
            <a:r>
              <a:rPr lang="en-US"/>
              <a:t>RAID 10 if you can afford it.</a:t>
            </a:r>
          </a:p>
          <a:p>
            <a:r>
              <a:rPr lang="en-US"/>
              <a:t>Published database’s LOG file needs fast disk!</a:t>
            </a:r>
          </a:p>
          <a:p>
            <a:pPr lvl="0"/>
            <a:r>
              <a:rPr lang="en-US"/>
              <a:t>Service account should have Perform Volume Maintenance Tasks Local Security Policy right.</a:t>
            </a:r>
          </a:p>
          <a:p>
            <a:pPr lvl="0"/>
            <a:r>
              <a:rPr lang="en-US"/>
              <a:t>Pre-create your DB in optimized manner</a:t>
            </a:r>
          </a:p>
          <a:p>
            <a:pPr lvl="0"/>
            <a:r>
              <a:rPr lang="en-US"/>
              <a:t>Watch out for high VLF’s. Kimberly Tripp has great advice here: http://bit.ly/1cuUtre</a:t>
            </a:r>
            <a:endParaRPr lang="en-US" dirty="0"/>
          </a:p>
        </p:txBody>
      </p:sp>
    </p:spTree>
    <p:extLst>
      <p:ext uri="{BB962C8B-B14F-4D97-AF65-F5344CB8AC3E}">
        <p14:creationId xmlns:p14="http://schemas.microsoft.com/office/powerpoint/2010/main" val="31048083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Distributor and Subscribers</a:t>
            </a:r>
            <a:endParaRPr lang="en-US" dirty="0"/>
          </a:p>
        </p:txBody>
      </p:sp>
      <p:sp>
        <p:nvSpPr>
          <p:cNvPr id="3" name="Content Placeholder 2"/>
          <p:cNvSpPr>
            <a:spLocks noGrp="1"/>
          </p:cNvSpPr>
          <p:nvPr>
            <p:ph idx="1"/>
          </p:nvPr>
        </p:nvSpPr>
        <p:spPr>
          <a:xfrm>
            <a:off x="459054" y="980227"/>
            <a:ext cx="7553564" cy="4724400"/>
          </a:xfrm>
        </p:spPr>
        <p:txBody>
          <a:bodyPr>
            <a:normAutofit fontScale="85000" lnSpcReduction="10000"/>
          </a:bodyPr>
          <a:lstStyle/>
          <a:p>
            <a:r>
              <a:rPr lang="en-US" dirty="0"/>
              <a:t>The Distributor collects data changes by reading the log file and storing changes in </a:t>
            </a:r>
            <a:r>
              <a:rPr lang="en-US" b="1" dirty="0"/>
              <a:t>Distribution</a:t>
            </a:r>
            <a:r>
              <a:rPr lang="en-US" dirty="0"/>
              <a:t> database.</a:t>
            </a:r>
          </a:p>
          <a:p>
            <a:pPr lvl="1"/>
            <a:r>
              <a:rPr lang="en-US" b="1" dirty="0">
                <a:solidFill>
                  <a:schemeClr val="accent2">
                    <a:lumMod val="60000"/>
                    <a:lumOff val="40000"/>
                  </a:schemeClr>
                </a:solidFill>
              </a:rPr>
              <a:t>Performance Tip: </a:t>
            </a:r>
            <a:r>
              <a:rPr lang="en-US" dirty="0"/>
              <a:t>Millions of transactions – attempt to use multiple distribution databases.</a:t>
            </a:r>
          </a:p>
          <a:p>
            <a:r>
              <a:rPr lang="en-US" dirty="0"/>
              <a:t>Subscribers receive data and can </a:t>
            </a:r>
            <a:r>
              <a:rPr lang="en-US" b="1" dirty="0"/>
              <a:t>Pull</a:t>
            </a:r>
            <a:r>
              <a:rPr lang="en-US" dirty="0"/>
              <a:t> the data down or data can be </a:t>
            </a:r>
            <a:r>
              <a:rPr lang="en-US" b="1" dirty="0"/>
              <a:t>Push</a:t>
            </a:r>
            <a:r>
              <a:rPr lang="en-US" dirty="0"/>
              <a:t>ed.</a:t>
            </a:r>
          </a:p>
          <a:p>
            <a:pPr lvl="1"/>
            <a:r>
              <a:rPr lang="en-US" b="1" dirty="0">
                <a:solidFill>
                  <a:schemeClr val="accent2">
                    <a:lumMod val="60000"/>
                    <a:lumOff val="40000"/>
                  </a:schemeClr>
                </a:solidFill>
              </a:rPr>
              <a:t>Performance Tip: </a:t>
            </a:r>
            <a:r>
              <a:rPr lang="en-US" dirty="0"/>
              <a:t>Many subscribers =&gt; use Pull.</a:t>
            </a:r>
          </a:p>
          <a:p>
            <a:pPr lvl="1"/>
            <a:r>
              <a:rPr lang="en-US" b="1" dirty="0">
                <a:solidFill>
                  <a:schemeClr val="accent2">
                    <a:lumMod val="60000"/>
                    <a:lumOff val="40000"/>
                  </a:schemeClr>
                </a:solidFill>
              </a:rPr>
              <a:t>Performance Tip: </a:t>
            </a:r>
            <a:r>
              <a:rPr lang="en-US" dirty="0"/>
              <a:t>Use customized Agent Profiles and increase batch sizes by 10X and test/monitor</a:t>
            </a:r>
          </a:p>
          <a:p>
            <a:pPr lvl="1"/>
            <a:r>
              <a:rPr lang="en-US" dirty="0"/>
              <a:t>Subscribers are initialized by taking snapshots of publication data or less commonly </a:t>
            </a:r>
            <a:r>
              <a:rPr lang="en-US" dirty="0" err="1"/>
              <a:t>db</a:t>
            </a:r>
            <a:r>
              <a:rPr lang="en-US" dirty="0"/>
              <a:t> backups.</a:t>
            </a:r>
          </a:p>
        </p:txBody>
      </p:sp>
    </p:spTree>
    <p:extLst>
      <p:ext uri="{BB962C8B-B14F-4D97-AF65-F5344CB8AC3E}">
        <p14:creationId xmlns:p14="http://schemas.microsoft.com/office/powerpoint/2010/main" val="33173825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Database File Optimizations</a:t>
            </a:r>
            <a:endParaRPr lang="en-US" dirty="0"/>
          </a:p>
        </p:txBody>
      </p:sp>
      <p:sp>
        <p:nvSpPr>
          <p:cNvPr id="3" name="Content Placeholder 2"/>
          <p:cNvSpPr>
            <a:spLocks noGrp="1"/>
          </p:cNvSpPr>
          <p:nvPr>
            <p:ph idx="1"/>
          </p:nvPr>
        </p:nvSpPr>
        <p:spPr>
          <a:xfrm>
            <a:off x="457200" y="940159"/>
            <a:ext cx="8229600" cy="2593002"/>
          </a:xfrm>
        </p:spPr>
        <p:txBody>
          <a:bodyPr>
            <a:normAutofit fontScale="92500" lnSpcReduction="10000"/>
          </a:bodyPr>
          <a:lstStyle/>
          <a:p>
            <a:r>
              <a:rPr lang="en-US" dirty="0"/>
              <a:t>Don’t forget that default values for new databases are sub-optimal.</a:t>
            </a:r>
          </a:p>
          <a:p>
            <a:r>
              <a:rPr lang="en-US" dirty="0"/>
              <a:t>I recommend 4 data files, 1 log file. Size all data files the same, give 1 year’s worth of empty space, growth size should be large for data and not percentage. Log growth of 300-500MB. </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3533160"/>
            <a:ext cx="718185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66828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Replication Config Recommendations </a:t>
            </a:r>
            <a:endParaRPr lang="en-US" dirty="0"/>
          </a:p>
        </p:txBody>
      </p:sp>
      <p:sp>
        <p:nvSpPr>
          <p:cNvPr id="3" name="Content Placeholder 2"/>
          <p:cNvSpPr>
            <a:spLocks noGrp="1"/>
          </p:cNvSpPr>
          <p:nvPr>
            <p:ph idx="1"/>
          </p:nvPr>
        </p:nvSpPr>
        <p:spPr/>
        <p:txBody>
          <a:bodyPr>
            <a:normAutofit fontScale="92500"/>
          </a:bodyPr>
          <a:lstStyle/>
          <a:p>
            <a:r>
              <a:rPr lang="en-US"/>
              <a:t>With many subscriptions, use Pull Subscriptions</a:t>
            </a:r>
          </a:p>
          <a:p>
            <a:r>
              <a:rPr lang="en-US"/>
              <a:t>Keep snapshot folder away from DB files (4KB cluster).</a:t>
            </a:r>
          </a:p>
          <a:p>
            <a:r>
              <a:rPr lang="en-US"/>
              <a:t>Run agents continuously instead of infrequent schedules.</a:t>
            </a:r>
          </a:p>
          <a:p>
            <a:r>
              <a:rPr lang="en-US"/>
              <a:t>Potentially use –SubscriptionStreams option on Dist Agent or create many publications (parallel threads)</a:t>
            </a:r>
          </a:p>
          <a:p>
            <a:r>
              <a:rPr lang="en-US"/>
              <a:t>Minimize use and complexity of publication filters</a:t>
            </a:r>
          </a:p>
          <a:p>
            <a:r>
              <a:rPr lang="en-US"/>
              <a:t>Use Custom Agent Profiles</a:t>
            </a:r>
            <a:endParaRPr lang="en-US" dirty="0"/>
          </a:p>
        </p:txBody>
      </p:sp>
    </p:spTree>
    <p:extLst>
      <p:ext uri="{BB962C8B-B14F-4D97-AF65-F5344CB8AC3E}">
        <p14:creationId xmlns:p14="http://schemas.microsoft.com/office/powerpoint/2010/main" val="20420297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Create Agent Profiles</a:t>
            </a:r>
            <a:endParaRPr lang="en-US" dirty="0"/>
          </a:p>
        </p:txBody>
      </p:sp>
      <p:sp>
        <p:nvSpPr>
          <p:cNvPr id="3" name="Content Placeholder 2"/>
          <p:cNvSpPr>
            <a:spLocks noGrp="1"/>
          </p:cNvSpPr>
          <p:nvPr>
            <p:ph idx="1"/>
          </p:nvPr>
        </p:nvSpPr>
        <p:spPr/>
        <p:txBody>
          <a:bodyPr/>
          <a:lstStyle/>
          <a:p>
            <a:r>
              <a:rPr lang="en-US"/>
              <a:t>You can create a profile for each of these agents:</a:t>
            </a:r>
          </a:p>
          <a:p>
            <a:pPr lvl="1"/>
            <a:r>
              <a:rPr lang="en-US"/>
              <a:t>Replication Snapshot Agent</a:t>
            </a:r>
          </a:p>
          <a:p>
            <a:pPr lvl="1"/>
            <a:r>
              <a:rPr lang="en-US"/>
              <a:t>Replication Log Reader Agent</a:t>
            </a:r>
          </a:p>
          <a:p>
            <a:pPr lvl="1"/>
            <a:r>
              <a:rPr lang="en-US"/>
              <a:t>Replication Distribution Agent</a:t>
            </a:r>
          </a:p>
          <a:p>
            <a:pPr lvl="1"/>
            <a:r>
              <a:rPr lang="en-US"/>
              <a:t>Replication Merge Agent</a:t>
            </a:r>
          </a:p>
          <a:p>
            <a:endParaRPr lang="en-US"/>
          </a:p>
          <a:p>
            <a:r>
              <a:rPr lang="en-US"/>
              <a:t>Create multiple and tailor to your infrastructure</a:t>
            </a:r>
            <a:endParaRPr lang="en-US" dirty="0"/>
          </a:p>
        </p:txBody>
      </p:sp>
    </p:spTree>
    <p:extLst>
      <p:ext uri="{BB962C8B-B14F-4D97-AF65-F5344CB8AC3E}">
        <p14:creationId xmlns:p14="http://schemas.microsoft.com/office/powerpoint/2010/main" val="25107969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Custom Agent Profiles</a:t>
            </a:r>
            <a:endParaRPr lang="en-US" dirty="0"/>
          </a:p>
        </p:txBody>
      </p:sp>
      <p:sp>
        <p:nvSpPr>
          <p:cNvPr id="3" name="Content Placeholder 2"/>
          <p:cNvSpPr>
            <a:spLocks noGrp="1"/>
          </p:cNvSpPr>
          <p:nvPr>
            <p:ph idx="1"/>
          </p:nvPr>
        </p:nvSpPr>
        <p:spPr>
          <a:xfrm>
            <a:off x="457200" y="940158"/>
            <a:ext cx="5029200" cy="5186005"/>
          </a:xfrm>
        </p:spPr>
        <p:txBody>
          <a:bodyPr>
            <a:normAutofit/>
          </a:bodyPr>
          <a:lstStyle/>
          <a:p>
            <a:r>
              <a:rPr lang="en-US" sz="2400" dirty="0"/>
              <a:t>Create a new Replication Profile in Replication Monitor by right clicking a subscriber and select Agent Profile, copy the default one and modify it; uncheck the Show only parameters used in this profile checkbox and tweak and test values.</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619539"/>
            <a:ext cx="3248025"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82358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Agent Properties to Change</a:t>
            </a:r>
            <a:endParaRPr lang="en-US" dirty="0"/>
          </a:p>
        </p:txBody>
      </p:sp>
      <p:sp>
        <p:nvSpPr>
          <p:cNvPr id="3" name="Content Placeholder 2"/>
          <p:cNvSpPr>
            <a:spLocks noGrp="1"/>
          </p:cNvSpPr>
          <p:nvPr>
            <p:ph idx="1"/>
          </p:nvPr>
        </p:nvSpPr>
        <p:spPr/>
        <p:txBody>
          <a:bodyPr>
            <a:normAutofit fontScale="77500" lnSpcReduction="20000"/>
          </a:bodyPr>
          <a:lstStyle/>
          <a:p>
            <a:r>
              <a:rPr lang="en-US"/>
              <a:t>CommitBatchSize - 1000 (approx max number of batches)</a:t>
            </a:r>
          </a:p>
          <a:p>
            <a:r>
              <a:rPr lang="en-US"/>
              <a:t>CommitBatchThreshhold - 2000 (approx max total commands for all batches - definitely test)</a:t>
            </a:r>
          </a:p>
          <a:p>
            <a:r>
              <a:rPr lang="en-US"/>
              <a:t>HistoryVerboseLevel – 1</a:t>
            </a:r>
          </a:p>
          <a:p>
            <a:r>
              <a:rPr lang="en-US"/>
              <a:t>MaxBCPThreads - 4 (Nothing to do with ongoing operations, just when you create a snapshot it won't be single threaded.)</a:t>
            </a:r>
          </a:p>
          <a:p>
            <a:r>
              <a:rPr lang="en-US"/>
              <a:t>TransactionsPerHistory - 1000 (Just limits amount of updates you get in Repl Monitor, tweak to your comfort level)</a:t>
            </a:r>
          </a:p>
          <a:p>
            <a:r>
              <a:rPr lang="en-US"/>
              <a:t>QueryTimeout – 4000</a:t>
            </a:r>
          </a:p>
          <a:p>
            <a:r>
              <a:rPr lang="en-US"/>
              <a:t>PacketSize - 12288 (This is on a good network. Adjust in 4096 increments +/- until SQL Agent Job doesn't crash - Pre SQL 2005 SP3 there is a bug with large packet sizes.)</a:t>
            </a:r>
            <a:endParaRPr lang="en-US" dirty="0"/>
          </a:p>
        </p:txBody>
      </p:sp>
    </p:spTree>
    <p:extLst>
      <p:ext uri="{BB962C8B-B14F-4D97-AF65-F5344CB8AC3E}">
        <p14:creationId xmlns:p14="http://schemas.microsoft.com/office/powerpoint/2010/main" val="18506872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Large Data Change Performance Tips</a:t>
            </a:r>
            <a:endParaRPr lang="en-US" dirty="0"/>
          </a:p>
        </p:txBody>
      </p:sp>
      <p:sp>
        <p:nvSpPr>
          <p:cNvPr id="3" name="Content Placeholder 2"/>
          <p:cNvSpPr>
            <a:spLocks noGrp="1"/>
          </p:cNvSpPr>
          <p:nvPr>
            <p:ph idx="1"/>
          </p:nvPr>
        </p:nvSpPr>
        <p:spPr/>
        <p:txBody>
          <a:bodyPr/>
          <a:lstStyle/>
          <a:p>
            <a:r>
              <a:rPr lang="en-US"/>
              <a:t>Change to using stored procedures to update/delete many rows at subscriber(s). Default is definition only.</a:t>
            </a:r>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813" y="2431774"/>
            <a:ext cx="5486400"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96537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 Points</a:t>
            </a:r>
          </a:p>
        </p:txBody>
      </p:sp>
      <p:sp>
        <p:nvSpPr>
          <p:cNvPr id="3" name="Content Placeholder 2"/>
          <p:cNvSpPr>
            <a:spLocks noGrp="1"/>
          </p:cNvSpPr>
          <p:nvPr>
            <p:ph idx="1"/>
          </p:nvPr>
        </p:nvSpPr>
        <p:spPr>
          <a:xfrm>
            <a:off x="457199" y="940159"/>
            <a:ext cx="8397089" cy="5026076"/>
          </a:xfrm>
        </p:spPr>
        <p:txBody>
          <a:bodyPr>
            <a:normAutofit/>
          </a:bodyPr>
          <a:lstStyle/>
          <a:p>
            <a:r>
              <a:rPr lang="en-US" dirty="0"/>
              <a:t>Replication is fairly easy to setup and maintain</a:t>
            </a:r>
          </a:p>
          <a:p>
            <a:r>
              <a:rPr lang="en-US" dirty="0"/>
              <a:t>Understand your network</a:t>
            </a:r>
          </a:p>
          <a:p>
            <a:r>
              <a:rPr lang="en-US" dirty="0"/>
              <a:t>Use a dedicated distributor</a:t>
            </a:r>
          </a:p>
          <a:p>
            <a:r>
              <a:rPr lang="en-US" dirty="0"/>
              <a:t>Optimize your data files</a:t>
            </a:r>
          </a:p>
          <a:p>
            <a:r>
              <a:rPr lang="en-US" dirty="0"/>
              <a:t>Test your custom Agent Profile </a:t>
            </a:r>
            <a:r>
              <a:rPr lang="en-US" dirty="0" err="1"/>
              <a:t>config</a:t>
            </a:r>
            <a:r>
              <a:rPr lang="en-US" dirty="0"/>
              <a:t> options</a:t>
            </a:r>
          </a:p>
          <a:p>
            <a:r>
              <a:rPr lang="en-US" dirty="0"/>
              <a:t>Don’t rely on visually watching Replication Monitor for error monitoring.</a:t>
            </a:r>
          </a:p>
          <a:p>
            <a:r>
              <a:rPr lang="en-US" dirty="0"/>
              <a:t>Minimize use of filters on publications.</a:t>
            </a:r>
          </a:p>
          <a:p>
            <a:r>
              <a:rPr lang="en-US" dirty="0"/>
              <a:t>Control subscription snapshots over WAN.</a:t>
            </a:r>
          </a:p>
        </p:txBody>
      </p:sp>
    </p:spTree>
    <p:extLst>
      <p:ext uri="{BB962C8B-B14F-4D97-AF65-F5344CB8AC3E}">
        <p14:creationId xmlns:p14="http://schemas.microsoft.com/office/powerpoint/2010/main" val="38965787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Section 1: Concepts and Definitions</a:t>
            </a:r>
          </a:p>
        </p:txBody>
      </p:sp>
      <p:pic>
        <p:nvPicPr>
          <p:cNvPr id="4" name="Content Placeholder 3"/>
          <p:cNvPicPr>
            <a:picLocks noGrp="1" noChangeAspect="1"/>
          </p:cNvPicPr>
          <p:nvPr>
            <p:ph idx="1"/>
          </p:nvPr>
        </p:nvPicPr>
        <p:blipFill>
          <a:blip r:embed="rId2"/>
          <a:stretch>
            <a:fillRect/>
          </a:stretch>
        </p:blipFill>
        <p:spPr>
          <a:xfrm>
            <a:off x="1766396" y="1365263"/>
            <a:ext cx="5614916" cy="4195762"/>
          </a:xfrm>
          <a:prstGeom prst="rect">
            <a:avLst/>
          </a:prstGeom>
        </p:spPr>
      </p:pic>
      <p:sp>
        <p:nvSpPr>
          <p:cNvPr id="5" name="TextBox 4"/>
          <p:cNvSpPr txBox="1"/>
          <p:nvPr/>
        </p:nvSpPr>
        <p:spPr>
          <a:xfrm>
            <a:off x="614668" y="6197600"/>
            <a:ext cx="5024132" cy="523220"/>
          </a:xfrm>
          <a:prstGeom prst="rect">
            <a:avLst/>
          </a:prstGeom>
          <a:noFill/>
        </p:spPr>
        <p:txBody>
          <a:bodyPr wrap="none" rtlCol="0">
            <a:spAutoFit/>
          </a:bodyPr>
          <a:lstStyle/>
          <a:p>
            <a:r>
              <a:rPr lang="en-US" sz="1400" dirty="0"/>
              <a:t>Photo Credit:</a:t>
            </a:r>
          </a:p>
          <a:p>
            <a:r>
              <a:rPr lang="en-US" sz="1400" dirty="0"/>
              <a:t>https://www.flickr.com/photos/mukumbura/2427389787</a:t>
            </a:r>
          </a:p>
        </p:txBody>
      </p:sp>
    </p:spTree>
    <p:extLst>
      <p:ext uri="{BB962C8B-B14F-4D97-AF65-F5344CB8AC3E}">
        <p14:creationId xmlns:p14="http://schemas.microsoft.com/office/powerpoint/2010/main" val="28631740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Bonus 1: Troubleshooting Replication</a:t>
            </a:r>
          </a:p>
        </p:txBody>
      </p:sp>
      <p:pic>
        <p:nvPicPr>
          <p:cNvPr id="3" name="Picture 2"/>
          <p:cNvPicPr>
            <a:picLocks noChangeAspect="1"/>
          </p:cNvPicPr>
          <p:nvPr/>
        </p:nvPicPr>
        <p:blipFill>
          <a:blip r:embed="rId3"/>
          <a:stretch>
            <a:fillRect/>
          </a:stretch>
        </p:blipFill>
        <p:spPr>
          <a:xfrm>
            <a:off x="685800" y="1367943"/>
            <a:ext cx="6886575" cy="4600881"/>
          </a:xfrm>
          <a:prstGeom prst="rect">
            <a:avLst/>
          </a:prstGeom>
        </p:spPr>
      </p:pic>
      <p:sp>
        <p:nvSpPr>
          <p:cNvPr id="4" name="TextBox 3"/>
          <p:cNvSpPr txBox="1"/>
          <p:nvPr/>
        </p:nvSpPr>
        <p:spPr>
          <a:xfrm>
            <a:off x="609600" y="6488668"/>
            <a:ext cx="5902578" cy="307777"/>
          </a:xfrm>
          <a:prstGeom prst="rect">
            <a:avLst/>
          </a:prstGeom>
          <a:noFill/>
        </p:spPr>
        <p:txBody>
          <a:bodyPr wrap="none" rtlCol="0">
            <a:spAutoFit/>
          </a:bodyPr>
          <a:lstStyle/>
          <a:p>
            <a:r>
              <a:rPr lang="en-US" sz="1400" dirty="0"/>
              <a:t>Photo credit: https://www.flickr.com/photos/keoni101/7221666136</a:t>
            </a:r>
          </a:p>
        </p:txBody>
      </p:sp>
    </p:spTree>
    <p:extLst>
      <p:ext uri="{BB962C8B-B14F-4D97-AF65-F5344CB8AC3E}">
        <p14:creationId xmlns:p14="http://schemas.microsoft.com/office/powerpoint/2010/main" val="3338310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TSQL to View Errors</a:t>
            </a:r>
            <a:endParaRPr lang="en-US" dirty="0"/>
          </a:p>
        </p:txBody>
      </p:sp>
      <p:sp>
        <p:nvSpPr>
          <p:cNvPr id="3" name="Content Placeholder 2"/>
          <p:cNvSpPr>
            <a:spLocks noGrp="1"/>
          </p:cNvSpPr>
          <p:nvPr>
            <p:ph idx="1"/>
          </p:nvPr>
        </p:nvSpPr>
        <p:spPr/>
        <p:txBody>
          <a:bodyPr>
            <a:normAutofit fontScale="77500" lnSpcReduction="20000"/>
          </a:bodyPr>
          <a:lstStyle/>
          <a:p>
            <a:r>
              <a:rPr lang="en-US"/>
              <a:t>This error logging table is good start, but may not have all issues, so do check msrepl_errors table.</a:t>
            </a:r>
          </a:p>
          <a:p>
            <a:pPr lvl="1"/>
            <a:r>
              <a:rPr lang="en-US"/>
              <a:t>select top 10 * from msdb.dbo.sysreplicationalerts </a:t>
            </a:r>
            <a:br>
              <a:rPr lang="en-US"/>
            </a:br>
            <a:r>
              <a:rPr lang="en-US"/>
              <a:t>order by alert_id desc</a:t>
            </a:r>
          </a:p>
          <a:p>
            <a:r>
              <a:rPr lang="en-US"/>
              <a:t>Typically, I jump right to Msrepl_errors table for recent period of time:</a:t>
            </a:r>
          </a:p>
          <a:p>
            <a:pPr lvl="1"/>
            <a:r>
              <a:rPr lang="en-US"/>
              <a:t>select top 300 * from distribution.dbo.MSrepl_errors WITH (NOLOCKI)</a:t>
            </a:r>
            <a:br>
              <a:rPr lang="en-US"/>
            </a:br>
            <a:r>
              <a:rPr lang="en-US"/>
              <a:t>where time &gt; getdate() - .05 -- defaults to .05 of a day</a:t>
            </a:r>
            <a:br>
              <a:rPr lang="en-US"/>
            </a:br>
            <a:r>
              <a:rPr lang="en-US"/>
              <a:t>order by time desc</a:t>
            </a:r>
          </a:p>
          <a:p>
            <a:r>
              <a:rPr lang="en-US"/>
              <a:t>Get the xact_seqno value and command_id value</a:t>
            </a:r>
          </a:p>
          <a:p>
            <a:pPr lvl="1"/>
            <a:r>
              <a:rPr lang="en-US"/>
              <a:t>exec sp_browsereplcmds @xact_seqno_start = '0x00000DDC0003B16D000600000000'</a:t>
            </a:r>
            <a:r>
              <a:rPr lang="it-IT"/>
              <a:t>, @xact_seqno_end = '0x00000DDC0003B16D000600000000‘</a:t>
            </a:r>
          </a:p>
          <a:p>
            <a:r>
              <a:rPr lang="en-US"/>
              <a:t>Result:  {CALL [sp_MSupd_dboOrders] (,,,,,,,,,,,,8,,14318718,0x0010)}</a:t>
            </a:r>
          </a:p>
          <a:p>
            <a:r>
              <a:rPr lang="en-US"/>
              <a:t>It is doing an update for Orders with OrderID 14318718</a:t>
            </a:r>
            <a:endParaRPr lang="en-US" dirty="0"/>
          </a:p>
        </p:txBody>
      </p:sp>
    </p:spTree>
    <p:extLst>
      <p:ext uri="{BB962C8B-B14F-4D97-AF65-F5344CB8AC3E}">
        <p14:creationId xmlns:p14="http://schemas.microsoft.com/office/powerpoint/2010/main" val="13483689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Event Viewer Errors</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a:t>Date		6/4/2010 4:52:23 PM</a:t>
            </a:r>
          </a:p>
          <a:p>
            <a:pPr marL="0" indent="0">
              <a:buNone/>
            </a:pPr>
            <a:r>
              <a:rPr lang="en-US" dirty="0"/>
              <a:t>Log		SQL Server (Current - 6/4/2010 4:32:00 PM)</a:t>
            </a:r>
          </a:p>
          <a:p>
            <a:pPr marL="0" indent="0">
              <a:buNone/>
            </a:pPr>
            <a:r>
              <a:rPr lang="en-US" dirty="0"/>
              <a:t>Source		spid52</a:t>
            </a:r>
          </a:p>
          <a:p>
            <a:pPr marL="0" indent="0">
              <a:buNone/>
            </a:pPr>
            <a:r>
              <a:rPr lang="en-US" dirty="0"/>
              <a:t>Message</a:t>
            </a:r>
          </a:p>
          <a:p>
            <a:pPr marL="0" indent="0">
              <a:buNone/>
            </a:pPr>
            <a:r>
              <a:rPr lang="en-US" dirty="0"/>
              <a:t>Error: 14151, Severity: 18, State: 1.</a:t>
            </a:r>
          </a:p>
          <a:p>
            <a:endParaRPr lang="en-US" dirty="0"/>
          </a:p>
          <a:p>
            <a:pPr marL="0" indent="0">
              <a:buNone/>
            </a:pPr>
            <a:r>
              <a:rPr lang="en-US" dirty="0"/>
              <a:t>Message:</a:t>
            </a:r>
          </a:p>
          <a:p>
            <a:pPr marL="0" indent="0">
              <a:buNone/>
            </a:pPr>
            <a:r>
              <a:rPr lang="en-US" dirty="0"/>
              <a:t>Replication-Replication Distribution Subsystem: agent BLVWDB03-Orders-Orders-BLVWDB02-62 failed. The subscription(s) have been marked inactive and must be reinitialized. </a:t>
            </a:r>
            <a:r>
              <a:rPr lang="en-US" dirty="0" err="1"/>
              <a:t>NoSync</a:t>
            </a:r>
            <a:r>
              <a:rPr lang="en-US" dirty="0"/>
              <a:t> subscriptions will need to be dropped and recreated.</a:t>
            </a:r>
          </a:p>
          <a:p>
            <a:endParaRPr lang="en-US" dirty="0"/>
          </a:p>
        </p:txBody>
      </p:sp>
    </p:spTree>
    <p:extLst>
      <p:ext uri="{BB962C8B-B14F-4D97-AF65-F5344CB8AC3E}">
        <p14:creationId xmlns:p14="http://schemas.microsoft.com/office/powerpoint/2010/main" val="29976262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 a Transaction Row</a:t>
            </a:r>
          </a:p>
        </p:txBody>
      </p:sp>
      <p:sp>
        <p:nvSpPr>
          <p:cNvPr id="3" name="Content Placeholder 2"/>
          <p:cNvSpPr>
            <a:spLocks noGrp="1"/>
          </p:cNvSpPr>
          <p:nvPr>
            <p:ph idx="1"/>
          </p:nvPr>
        </p:nvSpPr>
        <p:spPr/>
        <p:txBody>
          <a:bodyPr>
            <a:normAutofit fontScale="55000" lnSpcReduction="20000"/>
          </a:bodyPr>
          <a:lstStyle/>
          <a:p>
            <a:pPr>
              <a:buFont typeface="Wingdings" panose="05000000000000000000" pitchFamily="2" charset="2"/>
              <a:buChar char="§"/>
            </a:pPr>
            <a:r>
              <a:rPr lang="en-US" dirty="0"/>
              <a:t>Exec </a:t>
            </a:r>
            <a:r>
              <a:rPr lang="en-US" dirty="0" err="1"/>
              <a:t>sp_setsubscriptionxactseqno</a:t>
            </a:r>
            <a:r>
              <a:rPr lang="en-US" dirty="0"/>
              <a:t> @publisher='vdb1',@publisher_db ='</a:t>
            </a:r>
            <a:r>
              <a:rPr lang="en-US" dirty="0" err="1"/>
              <a:t>AdvWorks</a:t>
            </a:r>
            <a:r>
              <a:rPr lang="en-US" dirty="0"/>
              <a:t>',@publication = 'Orders',@</a:t>
            </a:r>
            <a:r>
              <a:rPr lang="en-US" dirty="0" err="1"/>
              <a:t>xact_seqno</a:t>
            </a:r>
            <a:r>
              <a:rPr lang="en-US" dirty="0"/>
              <a:t>=0x0015731B0002331C</a:t>
            </a:r>
          </a:p>
          <a:p>
            <a:pPr>
              <a:buFont typeface="Wingdings" panose="05000000000000000000" pitchFamily="2" charset="2"/>
              <a:buChar char="§"/>
            </a:pPr>
            <a:r>
              <a:rPr lang="en-US" dirty="0"/>
              <a:t>use Reports; --must be active at the subscriber.</a:t>
            </a:r>
          </a:p>
          <a:p>
            <a:pPr>
              <a:buFont typeface="Wingdings" panose="05000000000000000000" pitchFamily="2" charset="2"/>
              <a:buChar char="§"/>
            </a:pPr>
            <a:r>
              <a:rPr lang="en-US" dirty="0"/>
              <a:t>exec </a:t>
            </a:r>
            <a:r>
              <a:rPr lang="en-US" dirty="0" err="1"/>
              <a:t>sp_setsubscriptionxactseqno</a:t>
            </a:r>
            <a:r>
              <a:rPr lang="en-US" dirty="0"/>
              <a:t> @publisher='vdb1',@publisher_db ='</a:t>
            </a:r>
            <a:r>
              <a:rPr lang="en-US" dirty="0" err="1"/>
              <a:t>AdvWorks</a:t>
            </a:r>
            <a:r>
              <a:rPr lang="en-US" dirty="0"/>
              <a:t>',@publication = 'Orders', @</a:t>
            </a:r>
            <a:r>
              <a:rPr lang="en-US" dirty="0" err="1"/>
              <a:t>xact_seqno</a:t>
            </a:r>
            <a:r>
              <a:rPr lang="en-US" dirty="0"/>
              <a:t>=0x0015731B0002331C</a:t>
            </a:r>
          </a:p>
          <a:p>
            <a:pPr>
              <a:buFont typeface="Wingdings" pitchFamily="2" charset="2"/>
              <a:buChar char="Ø"/>
            </a:pPr>
            <a:endParaRPr lang="en-US" dirty="0"/>
          </a:p>
          <a:p>
            <a:pPr marL="0" indent="0">
              <a:buNone/>
            </a:pPr>
            <a:r>
              <a:rPr lang="en-US" sz="1800" dirty="0"/>
              <a:t>ORIGINAL XACT_SEQNO	UPDATED XACT_SEQNO	SUBSCRIPTION STREAM COUNT</a:t>
            </a:r>
          </a:p>
          <a:p>
            <a:pPr marL="0" indent="0">
              <a:buNone/>
            </a:pPr>
            <a:r>
              <a:rPr lang="en-US" dirty="0"/>
              <a:t>0x0015731B000233150028000	0x0015731B0002331C0001	1</a:t>
            </a:r>
          </a:p>
          <a:p>
            <a:endParaRPr lang="en-US" dirty="0"/>
          </a:p>
          <a:p>
            <a:r>
              <a:rPr lang="en-US" dirty="0"/>
              <a:t>Have to restart the distribution agent job for it to work</a:t>
            </a:r>
          </a:p>
          <a:p>
            <a:endParaRPr lang="en-US" dirty="0"/>
          </a:p>
          <a:p>
            <a:r>
              <a:rPr lang="en-US" dirty="0"/>
              <a:t>If you are not active in subscriber DB, you will see this error:</a:t>
            </a:r>
          </a:p>
          <a:p>
            <a:pPr marL="0" indent="0">
              <a:buNone/>
            </a:pPr>
            <a:r>
              <a:rPr lang="en-US" dirty="0" err="1"/>
              <a:t>Msg</a:t>
            </a:r>
            <a:r>
              <a:rPr lang="en-US" dirty="0"/>
              <a:t> 20017, Level 16, State 1, Procedure </a:t>
            </a:r>
            <a:r>
              <a:rPr lang="en-US" dirty="0" err="1"/>
              <a:t>sp_setsubscriptionxactseqno</a:t>
            </a:r>
            <a:r>
              <a:rPr lang="en-US" dirty="0"/>
              <a:t>, Line 69</a:t>
            </a:r>
          </a:p>
          <a:p>
            <a:pPr marL="0" indent="0">
              <a:buNone/>
            </a:pPr>
            <a:r>
              <a:rPr lang="en-US" dirty="0"/>
              <a:t>The subscription on the Subscriber does not exist.</a:t>
            </a:r>
          </a:p>
          <a:p>
            <a:pPr marL="0" indent="0">
              <a:buNone/>
            </a:pPr>
            <a:endParaRPr lang="en-US" dirty="0"/>
          </a:p>
          <a:p>
            <a:pPr marL="0" indent="0">
              <a:buNone/>
            </a:pPr>
            <a:r>
              <a:rPr lang="en-US" dirty="0"/>
              <a:t>Credit: </a:t>
            </a:r>
            <a:r>
              <a:rPr lang="en-US" dirty="0">
                <a:hlinkClick r:id="rId2"/>
              </a:rPr>
              <a:t>http://blogs.msdn.com/chrissk/archive/2009/09/08/how-to-skip-a-transaction-in-sql-2005-2008-transactional-replication.aspx</a:t>
            </a:r>
            <a:r>
              <a:rPr lang="en-US" dirty="0"/>
              <a:t> </a:t>
            </a:r>
          </a:p>
          <a:p>
            <a:endParaRPr lang="en-US" dirty="0"/>
          </a:p>
        </p:txBody>
      </p:sp>
    </p:spTree>
    <p:extLst>
      <p:ext uri="{BB962C8B-B14F-4D97-AF65-F5344CB8AC3E}">
        <p14:creationId xmlns:p14="http://schemas.microsoft.com/office/powerpoint/2010/main" val="7969200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If this happens to you</a:t>
            </a:r>
            <a:endParaRPr lang="en-US" dirty="0"/>
          </a:p>
        </p:txBody>
      </p:sp>
      <p:sp>
        <p:nvSpPr>
          <p:cNvPr id="3" name="Content Placeholder 2"/>
          <p:cNvSpPr>
            <a:spLocks noGrp="1"/>
          </p:cNvSpPr>
          <p:nvPr>
            <p:ph idx="1"/>
          </p:nvPr>
        </p:nvSpPr>
        <p:spPr/>
        <p:txBody>
          <a:bodyPr/>
          <a:lstStyle/>
          <a:p>
            <a:pPr marL="0" indent="0">
              <a:buNone/>
            </a:pPr>
            <a:r>
              <a:rPr lang="en-US" dirty="0"/>
              <a:t>Missing Objects</a:t>
            </a:r>
          </a:p>
          <a:p>
            <a:r>
              <a:rPr lang="en-US" dirty="0"/>
              <a:t>“Could not find stored procedure </a:t>
            </a:r>
            <a:r>
              <a:rPr lang="en-US" dirty="0" err="1"/>
              <a:t>spMSins</a:t>
            </a:r>
            <a:r>
              <a:rPr lang="en-US" dirty="0"/>
              <a:t>_...”</a:t>
            </a:r>
          </a:p>
          <a:p>
            <a:endParaRPr lang="en-US" dirty="0"/>
          </a:p>
          <a:p>
            <a:pPr marL="0" indent="0">
              <a:buNone/>
            </a:pPr>
            <a:r>
              <a:rPr lang="en-US" dirty="0"/>
              <a:t>Solution:</a:t>
            </a:r>
          </a:p>
          <a:p>
            <a:r>
              <a:rPr lang="en-US" dirty="0"/>
              <a:t>Use </a:t>
            </a:r>
            <a:r>
              <a:rPr lang="en-US" dirty="0" err="1"/>
              <a:t>sp_scriptpublicationcustomprocs</a:t>
            </a:r>
            <a:r>
              <a:rPr lang="en-US" dirty="0"/>
              <a:t> to generate stored procedures for publication</a:t>
            </a:r>
          </a:p>
          <a:p>
            <a:endParaRPr lang="en-US" dirty="0"/>
          </a:p>
        </p:txBody>
      </p:sp>
    </p:spTree>
    <p:extLst>
      <p:ext uri="{BB962C8B-B14F-4D97-AF65-F5344CB8AC3E}">
        <p14:creationId xmlns:p14="http://schemas.microsoft.com/office/powerpoint/2010/main" val="41903777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 Verbose Output to Agent Job</a:t>
            </a:r>
          </a:p>
        </p:txBody>
      </p:sp>
      <p:sp>
        <p:nvSpPr>
          <p:cNvPr id="3" name="Content Placeholder 2"/>
          <p:cNvSpPr>
            <a:spLocks noGrp="1"/>
          </p:cNvSpPr>
          <p:nvPr>
            <p:ph idx="1"/>
          </p:nvPr>
        </p:nvSpPr>
        <p:spPr/>
        <p:txBody>
          <a:bodyPr>
            <a:normAutofit/>
          </a:bodyPr>
          <a:lstStyle/>
          <a:p>
            <a:r>
              <a:rPr lang="en-US" dirty="0"/>
              <a:t>Refer to </a:t>
            </a:r>
            <a:r>
              <a:rPr lang="en-US" sz="2400" dirty="0"/>
              <a:t>http://support.microsoft.com/kb/q312292</a:t>
            </a:r>
          </a:p>
          <a:p>
            <a:r>
              <a:rPr lang="en-US" dirty="0"/>
              <a:t>Says append these parameters to replication "Run agent" job step.</a:t>
            </a:r>
          </a:p>
          <a:p>
            <a:r>
              <a:rPr lang="en-US" dirty="0"/>
              <a:t>-Output C:\ReplOutput.txt -</a:t>
            </a:r>
            <a:r>
              <a:rPr lang="en-US" dirty="0" err="1"/>
              <a:t>OutputVerboseLevel</a:t>
            </a:r>
            <a:r>
              <a:rPr lang="en-US" dirty="0"/>
              <a:t> 2</a:t>
            </a:r>
          </a:p>
          <a:p>
            <a:r>
              <a:rPr lang="en-US" dirty="0"/>
              <a:t>-Publisher [VDB1] -</a:t>
            </a:r>
            <a:r>
              <a:rPr lang="en-US" dirty="0" err="1"/>
              <a:t>PublisherDB</a:t>
            </a:r>
            <a:r>
              <a:rPr lang="en-US" dirty="0"/>
              <a:t> [Orders] -Distributor [VDB3\INS2] -</a:t>
            </a:r>
            <a:r>
              <a:rPr lang="en-US" dirty="0" err="1"/>
              <a:t>DistributorSecurityMode</a:t>
            </a:r>
            <a:r>
              <a:rPr lang="en-US" dirty="0"/>
              <a:t> 1  -Continuous -Output C:\ReplOutput.txt -</a:t>
            </a:r>
            <a:r>
              <a:rPr lang="en-US" dirty="0" err="1"/>
              <a:t>OutputVerboseLevel</a:t>
            </a:r>
            <a:r>
              <a:rPr lang="en-US" dirty="0"/>
              <a:t> 2</a:t>
            </a:r>
          </a:p>
          <a:p>
            <a:endParaRPr lang="en-US" dirty="0"/>
          </a:p>
        </p:txBody>
      </p:sp>
    </p:spTree>
    <p:extLst>
      <p:ext uri="{BB962C8B-B14F-4D97-AF65-F5344CB8AC3E}">
        <p14:creationId xmlns:p14="http://schemas.microsoft.com/office/powerpoint/2010/main" val="39839272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Ansi_padding Compatibility</a:t>
            </a:r>
            <a:endParaRPr lang="en-US" dirty="0"/>
          </a:p>
        </p:txBody>
      </p:sp>
      <p:sp>
        <p:nvSpPr>
          <p:cNvPr id="3" name="Content Placeholder 2"/>
          <p:cNvSpPr>
            <a:spLocks noGrp="1"/>
          </p:cNvSpPr>
          <p:nvPr>
            <p:ph idx="1"/>
          </p:nvPr>
        </p:nvSpPr>
        <p:spPr/>
        <p:txBody>
          <a:bodyPr>
            <a:normAutofit fontScale="92500" lnSpcReduction="20000"/>
          </a:bodyPr>
          <a:lstStyle/>
          <a:p>
            <a:r>
              <a:rPr lang="en-US"/>
              <a:t>The source and destination databases need compatible Ansi_padding settings.</a:t>
            </a:r>
          </a:p>
          <a:p>
            <a:pPr lvl="1"/>
            <a:r>
              <a:rPr lang="en-US"/>
              <a:t>BOL states the best practice is to have it on.</a:t>
            </a:r>
          </a:p>
          <a:p>
            <a:pPr lvl="1"/>
            <a:r>
              <a:rPr lang="en-US"/>
              <a:t>Error message you will see if different:</a:t>
            </a:r>
          </a:p>
          <a:p>
            <a:pPr lvl="1"/>
            <a:r>
              <a:rPr lang="en-US"/>
              <a:t>CONDITIONAL failed because the following SET options have incorrect settings: 'ANSI_PADDING'. Verify that SET options are correct for use with indexed views and/or indexes on computed columns and/or filtered indexes and/or query notifications and/or XML data type methods and/or spatial index operations.</a:t>
            </a:r>
          </a:p>
          <a:p>
            <a:r>
              <a:rPr lang="en-US"/>
              <a:t>To fix, manually modify the script files in snapshot folder, or find a way to make them the same.</a:t>
            </a:r>
            <a:endParaRPr lang="en-US" dirty="0"/>
          </a:p>
        </p:txBody>
      </p:sp>
    </p:spTree>
    <p:extLst>
      <p:ext uri="{BB962C8B-B14F-4D97-AF65-F5344CB8AC3E}">
        <p14:creationId xmlns:p14="http://schemas.microsoft.com/office/powerpoint/2010/main" val="119283647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Bonus #2 How to do code deployments</a:t>
            </a:r>
          </a:p>
        </p:txBody>
      </p:sp>
      <p:sp>
        <p:nvSpPr>
          <p:cNvPr id="3" name="Content Placeholder 2"/>
          <p:cNvSpPr>
            <a:spLocks noGrp="1"/>
          </p:cNvSpPr>
          <p:nvPr>
            <p:ph idx="1"/>
          </p:nvPr>
        </p:nvSpPr>
        <p:spPr/>
        <p:txBody>
          <a:bodyPr>
            <a:normAutofit lnSpcReduction="10000"/>
          </a:bodyPr>
          <a:lstStyle/>
          <a:p>
            <a:r>
              <a:rPr lang="en-US" dirty="0"/>
              <a:t>Say you want to make a schema change to one table on large publication and it wants to create a full snapshot.</a:t>
            </a:r>
          </a:p>
          <a:p>
            <a:r>
              <a:rPr lang="en-US" dirty="0"/>
              <a:t>First, cancel your change and run snapshot agent by itself to clear out any ghosts.</a:t>
            </a:r>
          </a:p>
          <a:p>
            <a:r>
              <a:rPr lang="en-US" dirty="0"/>
              <a:t>Try change again, if it still wants to create full snapshot, try dropping table from publication and re-adding it.</a:t>
            </a:r>
          </a:p>
          <a:p>
            <a:r>
              <a:rPr lang="en-US" dirty="0"/>
              <a:t>If you are load balancing subscribers, stop the distribution agent job on all and work one at a time.</a:t>
            </a:r>
          </a:p>
          <a:p>
            <a:endParaRPr lang="en-US" dirty="0"/>
          </a:p>
        </p:txBody>
      </p:sp>
    </p:spTree>
    <p:extLst>
      <p:ext uri="{BB962C8B-B14F-4D97-AF65-F5344CB8AC3E}">
        <p14:creationId xmlns:p14="http://schemas.microsoft.com/office/powerpoint/2010/main" val="1663417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Useful Links and Used References</a:t>
            </a:r>
            <a:endParaRPr lang="en-US" dirty="0"/>
          </a:p>
        </p:txBody>
      </p:sp>
      <p:sp>
        <p:nvSpPr>
          <p:cNvPr id="3" name="Content Placeholder 2"/>
          <p:cNvSpPr>
            <a:spLocks noGrp="1"/>
          </p:cNvSpPr>
          <p:nvPr>
            <p:ph idx="1"/>
          </p:nvPr>
        </p:nvSpPr>
        <p:spPr/>
        <p:txBody>
          <a:bodyPr>
            <a:normAutofit fontScale="92500" lnSpcReduction="10000"/>
          </a:bodyPr>
          <a:lstStyle/>
          <a:p>
            <a:r>
              <a:rPr lang="en-US" dirty="0"/>
              <a:t>SQL Server Replication Latency Monitoring Tool from MSIT: </a:t>
            </a:r>
            <a:r>
              <a:rPr lang="en-US" dirty="0">
                <a:hlinkClick r:id="rId2"/>
              </a:rPr>
              <a:t>http://bit.ly/1kkBM04</a:t>
            </a:r>
            <a:endParaRPr lang="en-US" dirty="0"/>
          </a:p>
          <a:p>
            <a:r>
              <a:rPr lang="en-US" dirty="0"/>
              <a:t>MS IT Transactional SQL Replication Best Practices Using SQL Server: </a:t>
            </a:r>
            <a:r>
              <a:rPr lang="en-US" dirty="0">
                <a:hlinkClick r:id="rId3"/>
              </a:rPr>
              <a:t>http://bit.ly/KuaJjf</a:t>
            </a:r>
            <a:endParaRPr lang="en-US" dirty="0">
              <a:hlinkClick r:id=""/>
            </a:endParaRPr>
          </a:p>
          <a:p>
            <a:r>
              <a:rPr lang="en-US" dirty="0">
                <a:hlinkClick r:id=""/>
              </a:rPr>
              <a:t>http://blogs.msdn.com/b/repltalk</a:t>
            </a:r>
            <a:r>
              <a:rPr lang="en-US" dirty="0"/>
              <a:t> </a:t>
            </a:r>
          </a:p>
          <a:p>
            <a:r>
              <a:rPr lang="en-US" dirty="0"/>
              <a:t>Enhancing Transactional Replication Performance</a:t>
            </a:r>
            <a:br>
              <a:rPr lang="en-US" dirty="0"/>
            </a:br>
            <a:r>
              <a:rPr lang="en-US" dirty="0">
                <a:hlinkClick r:id="rId4"/>
              </a:rPr>
              <a:t>http://msdn.microsoft.com/en-us/library/ms151762.aspx</a:t>
            </a:r>
            <a:r>
              <a:rPr lang="en-US" dirty="0"/>
              <a:t> </a:t>
            </a:r>
          </a:p>
          <a:p>
            <a:r>
              <a:rPr lang="en-US" dirty="0"/>
              <a:t>Publishing Stored Procedure Execution in Tran Replication </a:t>
            </a:r>
            <a:r>
              <a:rPr lang="en-US" dirty="0">
                <a:hlinkClick r:id="rId5"/>
              </a:rPr>
              <a:t>http://msdn.microsoft.com/en-us/library/ms152754(SQL.90).aspx</a:t>
            </a:r>
            <a:r>
              <a:rPr lang="en-US" dirty="0"/>
              <a:t> </a:t>
            </a:r>
          </a:p>
          <a:p>
            <a:endParaRPr lang="en-US" dirty="0"/>
          </a:p>
        </p:txBody>
      </p:sp>
    </p:spTree>
    <p:extLst>
      <p:ext uri="{BB962C8B-B14F-4D97-AF65-F5344CB8AC3E}">
        <p14:creationId xmlns:p14="http://schemas.microsoft.com/office/powerpoint/2010/main" val="25370369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 for Attending!</a:t>
            </a:r>
          </a:p>
        </p:txBody>
      </p:sp>
      <p:sp>
        <p:nvSpPr>
          <p:cNvPr id="3" name="Content Placeholder 2"/>
          <p:cNvSpPr>
            <a:spLocks noGrp="1"/>
          </p:cNvSpPr>
          <p:nvPr>
            <p:ph idx="1"/>
          </p:nvPr>
        </p:nvSpPr>
        <p:spPr/>
        <p:txBody>
          <a:bodyPr/>
          <a:lstStyle/>
          <a:p>
            <a:r>
              <a:rPr lang="en-US" dirty="0"/>
              <a:t>Chuck Lathrope (@</a:t>
            </a:r>
            <a:r>
              <a:rPr lang="en-US" dirty="0" err="1"/>
              <a:t>SQLGuyChuck</a:t>
            </a:r>
            <a:endParaRPr lang="en-US" dirty="0"/>
          </a:p>
          <a:p>
            <a:r>
              <a:rPr lang="en-US" dirty="0"/>
              <a:t>Email: sqlguychuck@gmail.com</a:t>
            </a:r>
          </a:p>
          <a:p>
            <a:r>
              <a:rPr lang="en-US" dirty="0"/>
              <a:t>Code: https://github.com/SQLGuyChuck</a:t>
            </a:r>
          </a:p>
          <a:p>
            <a:r>
              <a:rPr lang="en-US" dirty="0"/>
              <a:t>http://www.sqlsaturday.com/511/sessions/sessionevaluation.aspx</a:t>
            </a:r>
          </a:p>
          <a:p>
            <a:endParaRPr lang="en-US" dirty="0"/>
          </a:p>
        </p:txBody>
      </p:sp>
    </p:spTree>
    <p:extLst>
      <p:ext uri="{BB962C8B-B14F-4D97-AF65-F5344CB8AC3E}">
        <p14:creationId xmlns:p14="http://schemas.microsoft.com/office/powerpoint/2010/main" val="36248863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Edition Capability Map</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054" y="1059305"/>
            <a:ext cx="8594450"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28607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Replication Definitions</a:t>
            </a:r>
            <a:endParaRPr lang="en-US" dirty="0"/>
          </a:p>
        </p:txBody>
      </p:sp>
      <p:sp>
        <p:nvSpPr>
          <p:cNvPr id="3" name="Content Placeholder 2"/>
          <p:cNvSpPr>
            <a:spLocks noGrp="1"/>
          </p:cNvSpPr>
          <p:nvPr>
            <p:ph idx="1"/>
          </p:nvPr>
        </p:nvSpPr>
        <p:spPr/>
        <p:txBody>
          <a:bodyPr/>
          <a:lstStyle/>
          <a:p>
            <a:r>
              <a:rPr lang="en-US"/>
              <a:t>Replication is the process of sharing data between databases and ensuring the data is transactionally consistent between systems.</a:t>
            </a:r>
          </a:p>
          <a:p>
            <a:r>
              <a:rPr lang="en-US"/>
              <a:t>Replication components are defined using a publishing industry metaphor.</a:t>
            </a:r>
            <a:endParaRPr lang="en-US" dirty="0"/>
          </a:p>
        </p:txBody>
      </p:sp>
    </p:spTree>
    <p:extLst>
      <p:ext uri="{BB962C8B-B14F-4D97-AF65-F5344CB8AC3E}">
        <p14:creationId xmlns:p14="http://schemas.microsoft.com/office/powerpoint/2010/main" val="7432036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Publishing Industry Metaphor Concepts</a:t>
            </a:r>
            <a:endParaRPr lang="en-US" dirty="0"/>
          </a:p>
        </p:txBody>
      </p:sp>
      <p:sp>
        <p:nvSpPr>
          <p:cNvPr id="3" name="Content Placeholder 2"/>
          <p:cNvSpPr>
            <a:spLocks noGrp="1"/>
          </p:cNvSpPr>
          <p:nvPr>
            <p:ph idx="1"/>
          </p:nvPr>
        </p:nvSpPr>
        <p:spPr>
          <a:xfrm>
            <a:off x="457200" y="940158"/>
            <a:ext cx="6078511" cy="5186005"/>
          </a:xfrm>
        </p:spPr>
        <p:txBody>
          <a:bodyPr>
            <a:normAutofit fontScale="77500" lnSpcReduction="20000"/>
          </a:bodyPr>
          <a:lstStyle/>
          <a:p>
            <a:r>
              <a:rPr lang="en-US" b="1" dirty="0"/>
              <a:t>Publisher</a:t>
            </a:r>
            <a:r>
              <a:rPr lang="en-US" dirty="0"/>
              <a:t> is the source server that has a published database</a:t>
            </a:r>
          </a:p>
          <a:p>
            <a:r>
              <a:rPr lang="en-US" b="1" dirty="0"/>
              <a:t>Publication</a:t>
            </a:r>
            <a:r>
              <a:rPr lang="en-US" dirty="0"/>
              <a:t> is a set of </a:t>
            </a:r>
            <a:r>
              <a:rPr lang="en-US" b="1" dirty="0"/>
              <a:t>articles</a:t>
            </a:r>
            <a:r>
              <a:rPr lang="en-US" dirty="0"/>
              <a:t> to be published as one group</a:t>
            </a:r>
          </a:p>
          <a:p>
            <a:pPr lvl="1"/>
            <a:r>
              <a:rPr lang="en-US" dirty="0"/>
              <a:t>1 </a:t>
            </a:r>
            <a:r>
              <a:rPr lang="en-US" dirty="0" err="1"/>
              <a:t>db</a:t>
            </a:r>
            <a:r>
              <a:rPr lang="en-US" dirty="0"/>
              <a:t> per publication, but publisher can have many publications.</a:t>
            </a:r>
          </a:p>
          <a:p>
            <a:r>
              <a:rPr lang="en-US" b="1" dirty="0"/>
              <a:t>Article</a:t>
            </a:r>
            <a:r>
              <a:rPr lang="en-US" dirty="0"/>
              <a:t> is an object that can be replicated.</a:t>
            </a:r>
          </a:p>
          <a:p>
            <a:r>
              <a:rPr lang="en-US" b="1" dirty="0"/>
              <a:t>Distributor</a:t>
            </a:r>
            <a:r>
              <a:rPr lang="en-US" dirty="0"/>
              <a:t> is a server that distributes the publication data to </a:t>
            </a:r>
            <a:r>
              <a:rPr lang="en-US" b="1" dirty="0"/>
              <a:t>subscriber </a:t>
            </a:r>
            <a:r>
              <a:rPr lang="en-US" dirty="0"/>
              <a:t>servers or clients.</a:t>
            </a:r>
          </a:p>
          <a:p>
            <a:r>
              <a:rPr lang="en-US" b="1" dirty="0"/>
              <a:t>Subscriber</a:t>
            </a:r>
            <a:r>
              <a:rPr lang="en-US" dirty="0"/>
              <a:t> subscribes to the publication and this is called a subscription.</a:t>
            </a:r>
          </a:p>
          <a:p>
            <a:pPr lvl="1"/>
            <a:r>
              <a:rPr lang="en-US" dirty="0"/>
              <a:t>A subscriber can subscribe to many publishers and publications as long as the articles data are non-overlapping.</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6674485" y="865208"/>
            <a:ext cx="2469515" cy="5105400"/>
          </a:xfrm>
          <a:prstGeom prst="rect">
            <a:avLst/>
          </a:prstGeom>
        </p:spPr>
      </p:pic>
    </p:spTree>
    <p:extLst>
      <p:ext uri="{BB962C8B-B14F-4D97-AF65-F5344CB8AC3E}">
        <p14:creationId xmlns:p14="http://schemas.microsoft.com/office/powerpoint/2010/main" val="2277993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5609</TotalTime>
  <Words>2928</Words>
  <Application>Microsoft Office PowerPoint</Application>
  <PresentationFormat>On-screen Show (4:3)</PresentationFormat>
  <Paragraphs>360</Paragraphs>
  <Slides>69</Slides>
  <Notes>18</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Inside and Out of Transactional Replication</vt:lpstr>
      <vt:lpstr>What is an affordable, customizable, native feature set for horizontally scaling SQL Server?</vt:lpstr>
      <vt:lpstr>Why Transactional Replication and not…?</vt:lpstr>
      <vt:lpstr>A little about me, Chuck Lathrope</vt:lpstr>
      <vt:lpstr>What I Will Cover Today</vt:lpstr>
      <vt:lpstr>Section 1: Concepts and Definitions</vt:lpstr>
      <vt:lpstr>SQL Edition Capability Map</vt:lpstr>
      <vt:lpstr>Replication Definitions</vt:lpstr>
      <vt:lpstr>Publishing Industry Metaphor Concepts</vt:lpstr>
      <vt:lpstr>What Can Be Replicated?</vt:lpstr>
      <vt:lpstr>How Replication Works</vt:lpstr>
      <vt:lpstr>Replication Use Cases</vt:lpstr>
      <vt:lpstr>Typical Transactional Replication Use Case</vt:lpstr>
      <vt:lpstr>PowerPoint Presentation</vt:lpstr>
      <vt:lpstr>Section 2: Replication Setup Walkthrough</vt:lpstr>
      <vt:lpstr>Using SSMS to Configure Distribution</vt:lpstr>
      <vt:lpstr>Adding Replication Component</vt:lpstr>
      <vt:lpstr>Distribution Snapshot Folder Setup</vt:lpstr>
      <vt:lpstr>Distributor Setup</vt:lpstr>
      <vt:lpstr>Next Steps on Distributor Setup</vt:lpstr>
      <vt:lpstr>Finalizing Distribution Server Setup</vt:lpstr>
      <vt:lpstr>Enable Publications</vt:lpstr>
      <vt:lpstr>Create a Publication</vt:lpstr>
      <vt:lpstr>Articles – be selective choose needed columns</vt:lpstr>
      <vt:lpstr>Customizing Replication Settings</vt:lpstr>
      <vt:lpstr>Add Table Row Filters</vt:lpstr>
      <vt:lpstr>Select Snapshot Agent Properties</vt:lpstr>
      <vt:lpstr>Select Security Method for Snapshot Agent</vt:lpstr>
      <vt:lpstr>Add a Subscriber</vt:lpstr>
      <vt:lpstr>Select Subscriber DB</vt:lpstr>
      <vt:lpstr>Choose Security Method for Distribution Agent</vt:lpstr>
      <vt:lpstr>Finally, Choose Initialization Method</vt:lpstr>
      <vt:lpstr>View Progress of Snapshot BCP</vt:lpstr>
      <vt:lpstr>Snapshot All Complete</vt:lpstr>
      <vt:lpstr>AlwaysOn Listener Setup</vt:lpstr>
      <vt:lpstr>Monitoring Issues With AlwaysOn </vt:lpstr>
      <vt:lpstr>Section 3: Monitoring Replication</vt:lpstr>
      <vt:lpstr>What tool do you use to Monitor?</vt:lpstr>
      <vt:lpstr>ReplMon Performance Considerations</vt:lpstr>
      <vt:lpstr>Evaluate Round Trip Latency</vt:lpstr>
      <vt:lpstr>Long Distance Snapshot Delivery</vt:lpstr>
      <vt:lpstr>Long Distance Snapshot Delivery Cont.</vt:lpstr>
      <vt:lpstr>Replmon Word of Warning</vt:lpstr>
      <vt:lpstr>Alerting with SQL Server</vt:lpstr>
      <vt:lpstr>Alerting with SQL Server, cont.</vt:lpstr>
      <vt:lpstr>My Custom Error Emails</vt:lpstr>
      <vt:lpstr>My Hourly Replication Status Email</vt:lpstr>
      <vt:lpstr>My Code on Github</vt:lpstr>
      <vt:lpstr>Readme.md wiki page on Github</vt:lpstr>
      <vt:lpstr>Section 4:Performance Tuning</vt:lpstr>
      <vt:lpstr>Server Configuration Tips</vt:lpstr>
      <vt:lpstr>Distributor and Subscribers</vt:lpstr>
      <vt:lpstr>Database File Optimizations</vt:lpstr>
      <vt:lpstr>Replication Config Recommendations </vt:lpstr>
      <vt:lpstr>Create Agent Profiles</vt:lpstr>
      <vt:lpstr>Custom Agent Profiles</vt:lpstr>
      <vt:lpstr>Agent Properties to Change</vt:lpstr>
      <vt:lpstr>Large Data Change Performance Tips</vt:lpstr>
      <vt:lpstr>Takeaway Points</vt:lpstr>
      <vt:lpstr>Bonus 1: Troubleshooting Replication</vt:lpstr>
      <vt:lpstr>TSQL to View Errors</vt:lpstr>
      <vt:lpstr>Event Viewer Errors</vt:lpstr>
      <vt:lpstr>Skip a Transaction Row</vt:lpstr>
      <vt:lpstr>If this happens to you</vt:lpstr>
      <vt:lpstr>Add Verbose Output to Agent Job</vt:lpstr>
      <vt:lpstr>Ansi_padding Compatibility</vt:lpstr>
      <vt:lpstr>Bonus #2 How to do code deployments</vt:lpstr>
      <vt:lpstr>Useful Links and Used References</vt:lpstr>
      <vt:lpstr>Thanks for Attending!</vt:lpstr>
    </vt:vector>
  </TitlesOfParts>
  <Company>Revealed Design, LLC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Chuck Lathrope</cp:lastModifiedBy>
  <cp:revision>37</cp:revision>
  <dcterms:created xsi:type="dcterms:W3CDTF">2011-08-19T20:30:49Z</dcterms:created>
  <dcterms:modified xsi:type="dcterms:W3CDTF">2016-04-04T04:43:29Z</dcterms:modified>
</cp:coreProperties>
</file>